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5143500" type="screen16x9"/>
  <p:notesSz cx="6858000" cy="9144000"/>
  <p:embeddedFontLst>
    <p:embeddedFont>
      <p:font typeface="Roboto" panose="02000000000000000000" pitchFamily="2" charset="0"/>
      <p:regular r:id="rId26"/>
      <p:bold r:id="rId27"/>
      <p:italic r:id="rId28"/>
      <p:boldItalic r:id="rId29"/>
    </p:embeddedFont>
    <p:embeddedFont>
      <p:font typeface="Roboto Black" panose="02000000000000000000" pitchFamily="2" charset="0"/>
      <p:bold r:id="rId30"/>
      <p:italic r:id="rId31"/>
      <p:boldItalic r:id="rId32"/>
    </p:embeddedFont>
    <p:embeddedFont>
      <p:font typeface="Roboto Light" panose="02000000000000000000" pitchFamily="2" charset="0"/>
      <p:regular r:id="rId33"/>
      <p:bold r:id="rId34"/>
      <p:italic r:id="rId35"/>
      <p:boldItalic r:id="rId36"/>
    </p:embeddedFont>
    <p:embeddedFont>
      <p:font typeface="Roboto Medium" panose="02000000000000000000" pitchFamily="2" charset="0"/>
      <p:regular r:id="rId37"/>
      <p:bold r:id="rId38"/>
      <p:italic r:id="rId39"/>
      <p:boldItalic r:id="rId40"/>
    </p:embeddedFont>
    <p:embeddedFont>
      <p:font typeface="Roboto Thin" panose="020000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9AA0A6"/>
          </p15:clr>
        </p15:guide>
        <p15:guide id="2" orient="horz" pos="2232">
          <p15:clr>
            <a:srgbClr val="9AA0A6"/>
          </p15:clr>
        </p15:guide>
        <p15:guide id="3" orient="horz" pos="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4AC1CCE-82A0-4E2D-B1C1-46EF322B38A5}">
  <a:tblStyle styleId="{A4AC1CCE-82A0-4E2D-B1C1-46EF322B38A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0"/>
    <p:restoredTop sz="94613"/>
  </p:normalViewPr>
  <p:slideViewPr>
    <p:cSldViewPr snapToGrid="0">
      <p:cViewPr varScale="1">
        <p:scale>
          <a:sx n="128" d="100"/>
          <a:sy n="128" d="100"/>
        </p:scale>
        <p:origin x="912" y="176"/>
      </p:cViewPr>
      <p:guideLst>
        <p:guide orient="horz"/>
        <p:guide orient="horz" pos="2232"/>
        <p:guide orient="horz" pos="96"/>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portswigger.net/web-security/file-path-traversa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blog.securityinnovation.com/blog/2014/01/preventing-shell-upload-vulnerabilities-in-php.html"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8798eb4c4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8798eb4c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8623a2bef4_1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 name="Google Shape;1128;g8623a2bef4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b7fefe2502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b7fefe250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8798eb4c44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 name="Google Shape;1170;g8798eb4c4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8623a2bef4_1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8623a2bef4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As we can see, the port scan occurred around midnight between June 24 and 25 and then again at midnight between June 29 and 30.</a:t>
            </a:r>
            <a:endParaRPr/>
          </a:p>
          <a:p>
            <a:pPr marL="457200" lvl="0" indent="-298450" algn="l" rtl="0">
              <a:spcBef>
                <a:spcPts val="0"/>
              </a:spcBef>
              <a:spcAft>
                <a:spcPts val="0"/>
              </a:spcAft>
              <a:buSzPts val="1100"/>
              <a:buChar char="●"/>
            </a:pPr>
            <a:r>
              <a:rPr lang="en"/>
              <a:t>We had 33,081 HTTP GET requests between the two days, all from ip address 192.168.1.90, the attacking machine</a:t>
            </a:r>
            <a:endParaRPr/>
          </a:p>
          <a:p>
            <a:pPr marL="457200" lvl="0" indent="-298450" algn="l" rtl="0">
              <a:spcBef>
                <a:spcPts val="0"/>
              </a:spcBef>
              <a:spcAft>
                <a:spcPts val="0"/>
              </a:spcAft>
              <a:buSzPts val="1100"/>
              <a:buChar char="●"/>
            </a:pPr>
            <a:r>
              <a:rPr lang="en"/>
              <a:t>We know this was a port scan because</a:t>
            </a:r>
            <a:endParaRPr/>
          </a:p>
          <a:p>
            <a:pPr marL="914400" lvl="1" indent="-298450" algn="l" rtl="0">
              <a:spcBef>
                <a:spcPts val="0"/>
              </a:spcBef>
              <a:spcAft>
                <a:spcPts val="0"/>
              </a:spcAft>
              <a:buSzPts val="1100"/>
              <a:buChar char="○"/>
            </a:pPr>
            <a:r>
              <a:rPr lang="en"/>
              <a:t>The get requests were sent at this time</a:t>
            </a:r>
            <a:endParaRPr/>
          </a:p>
          <a:p>
            <a:pPr marL="914400" lvl="1" indent="-298450" algn="l" rtl="0">
              <a:spcBef>
                <a:spcPts val="0"/>
              </a:spcBef>
              <a:spcAft>
                <a:spcPts val="0"/>
              </a:spcAft>
              <a:buSzPts val="1100"/>
              <a:buChar char="○"/>
            </a:pPr>
            <a:r>
              <a:rPr lang="en"/>
              <a:t>Second most network traffic was between the attacking machine and the target server</a:t>
            </a:r>
            <a:endParaRPr/>
          </a:p>
          <a:p>
            <a:pPr marL="457200" lvl="0" indent="0" algn="l" rtl="0">
              <a:spcBef>
                <a:spcPts val="0"/>
              </a:spcBef>
              <a:spcAft>
                <a:spcPts val="0"/>
              </a:spcAft>
              <a:buNone/>
            </a:pPr>
            <a:r>
              <a:rPr lang="en"/>
              <a:t>There was a spike in connections over time</a:t>
            </a: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g8623a2bef4_1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4" name="Google Shape;1184;g8623a2bef4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the attacker gained access to the machine two separate times and both occurred around midnight</a:t>
            </a:r>
            <a:endParaRPr/>
          </a:p>
          <a:p>
            <a:pPr marL="457200" lvl="0" indent="-298450" algn="l" rtl="0">
              <a:spcBef>
                <a:spcPts val="0"/>
              </a:spcBef>
              <a:spcAft>
                <a:spcPts val="0"/>
              </a:spcAft>
              <a:buSzPts val="1100"/>
              <a:buChar char="●"/>
            </a:pPr>
            <a:r>
              <a:rPr lang="en"/>
              <a:t>the hidden folder contains Ryan’s account hash which ultimately grants the attacker access to the webdav folder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8623a2bef4_1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8623a2bef4_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between the two times the attacker accessed the system and brute forced Ryan’s hash, there were 32,905 requests made</a:t>
            </a:r>
            <a:endParaRPr/>
          </a:p>
          <a:p>
            <a:pPr marL="457200" lvl="0" indent="-298450" algn="l" rtl="0">
              <a:spcBef>
                <a:spcPts val="0"/>
              </a:spcBef>
              <a:spcAft>
                <a:spcPts val="0"/>
              </a:spcAft>
              <a:buSzPts val="1100"/>
              <a:buChar char="●"/>
            </a:pPr>
            <a:r>
              <a:rPr lang="en"/>
              <a:t>given that the brute force was run three times for some reason, 32,902 total unsuccessful requests were made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8623a2bef4_1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8623a2bef4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between the two attacking periods, 334 requests were made to the webdav directory</a:t>
            </a:r>
            <a:endParaRPr/>
          </a:p>
          <a:p>
            <a:pPr marL="457200" lvl="0" indent="-298450" algn="l" rtl="0">
              <a:spcBef>
                <a:spcPts val="0"/>
              </a:spcBef>
              <a:spcAft>
                <a:spcPts val="0"/>
              </a:spcAft>
              <a:buSzPts val="1100"/>
              <a:buChar char="●"/>
            </a:pPr>
            <a:r>
              <a:rPr lang="en"/>
              <a:t>in the webdav directory, the attacker accessed the passwd.dav file</a:t>
            </a:r>
            <a:endParaRPr/>
          </a:p>
          <a:p>
            <a:pPr marL="914400" lvl="1" indent="-298450" algn="l" rtl="0">
              <a:spcBef>
                <a:spcPts val="0"/>
              </a:spcBef>
              <a:spcAft>
                <a:spcPts val="0"/>
              </a:spcAft>
              <a:buSzPts val="1100"/>
              <a:buChar char="○"/>
            </a:pPr>
            <a:r>
              <a:rPr lang="en"/>
              <a:t>This is also the directory where payload was placed after the attacker gained access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g8798eb4c44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8" name="Google Shape;1208;g8798eb4c44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g8798eb4c44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5" name="Google Shape;1215;g8798eb4c44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Adding trusted IP addresses to a whitelist can also warn when unauthorized users are sending nmap requests.</a:t>
            </a:r>
            <a:endParaRPr/>
          </a:p>
          <a:p>
            <a:pPr marL="457200" lvl="0" indent="-298450" algn="l" rtl="0">
              <a:spcBef>
                <a:spcPts val="0"/>
              </a:spcBef>
              <a:spcAft>
                <a:spcPts val="0"/>
              </a:spcAft>
              <a:buSzPts val="1100"/>
              <a:buChar char="●"/>
            </a:pPr>
            <a:r>
              <a:rPr lang="en"/>
              <a:t>https://nmap.org/book/nmap-defenses-detection.html</a:t>
            </a: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8798eb4c44_0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2" name="Google Shape;1222;g8798eb4c4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u="sng">
                <a:solidFill>
                  <a:schemeClr val="hlink"/>
                </a:solidFill>
                <a:hlinkClick r:id="rId3"/>
              </a:rPr>
              <a:t>https://portswigger.net/web-security/file-path-traversal</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In addition to the above, another option is to create a whitelist of permitted values that can be inputted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8623a2bef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8623a2bef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8798eb4c44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9" name="Google Shape;1229;g8798eb4c4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An example of multi-factor authentication requires a code that is sent to the user’s phone. If the code is incorrect, then there is no access.</a:t>
            </a:r>
            <a:endParaRPr/>
          </a:p>
          <a:p>
            <a:pPr marL="457200" lvl="0" indent="-298450" algn="l" rtl="0">
              <a:spcBef>
                <a:spcPts val="0"/>
              </a:spcBef>
              <a:spcAft>
                <a:spcPts val="0"/>
              </a:spcAft>
              <a:buSzPts val="1100"/>
              <a:buChar char="●"/>
            </a:pPr>
            <a:r>
              <a:rPr lang="en"/>
              <a:t>Another example is the use of a CAPTCHA. It will require the user to pass a test that is easy for humans, but difficult for machines, such as correctly typing out a series of letters or identifying photographs</a:t>
            </a:r>
            <a:endParaRPr/>
          </a:p>
          <a:p>
            <a:pPr marL="457200" lvl="0" indent="-298450" algn="l" rtl="0">
              <a:spcBef>
                <a:spcPts val="0"/>
              </a:spcBef>
              <a:spcAft>
                <a:spcPts val="0"/>
              </a:spcAft>
              <a:buSzPts val="1100"/>
              <a:buChar char="●"/>
            </a:pPr>
            <a:r>
              <a:rPr lang="en"/>
              <a:t>https://owasp.org/www-community/controls/Blocking_Brute_Force_Attacks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Google Shape;1236;g8798eb4c44_0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7" name="Google Shape;1237;g8798eb4c44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Placing Ryan’s hash out in the open on a file is also liability. It should be much better protected</a:t>
            </a:r>
            <a:endParaRPr/>
          </a:p>
          <a:p>
            <a:pPr marL="457200" lvl="0" indent="-298450" algn="l" rtl="0">
              <a:spcBef>
                <a:spcPts val="0"/>
              </a:spcBef>
              <a:spcAft>
                <a:spcPts val="0"/>
              </a:spcAft>
              <a:buSzPts val="1100"/>
              <a:buChar char="●"/>
            </a:pPr>
            <a:r>
              <a:rPr lang="en"/>
              <a:t>Salting the hashes can also help. Salting the hashes incorporates random characters into the hash. This is done after the algorithm creates the hash so as to make it more difficult to brute force.</a:t>
            </a:r>
            <a:endParaRPr/>
          </a:p>
          <a:p>
            <a:pPr marL="457200" lvl="0" indent="-298450" algn="l" rtl="0">
              <a:spcBef>
                <a:spcPts val="0"/>
              </a:spcBef>
              <a:spcAft>
                <a:spcPts val="0"/>
              </a:spcAft>
              <a:buSzPts val="1100"/>
              <a:buChar char="●"/>
            </a:pPr>
            <a:r>
              <a:rPr lang="en"/>
              <a:t>https://www.howtoforge.com/webdav_with_ssl_and_two_factor_authentication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8798eb4c44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 name="Google Shape;1244;g8798eb4c44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Additionally, ports should be consistently monitored to prevent unauthorized access. The reverse shell was uploaded on the computer by gaining access with Ryan’s hash, but the exploit used was came through port 4444.</a:t>
            </a:r>
            <a:endParaRPr/>
          </a:p>
          <a:p>
            <a:pPr marL="457200" lvl="0" indent="-298450" algn="l" rtl="0">
              <a:spcBef>
                <a:spcPts val="0"/>
              </a:spcBef>
              <a:spcAft>
                <a:spcPts val="0"/>
              </a:spcAft>
              <a:buSzPts val="1100"/>
              <a:buChar char="●"/>
            </a:pPr>
            <a:r>
              <a:rPr lang="en"/>
              <a:t>Make sure to update software when they become available. In addition to sometimes providing new features, updates also patch existing vulnerabilities. The exploit used that ultimately led to an open meterpreter session was allowed to do so because of an unpatched vulnerability on certain Windows operating systems.</a:t>
            </a:r>
            <a:endParaRPr/>
          </a:p>
          <a:p>
            <a:pPr marL="457200" lvl="0" indent="-298450" algn="l" rtl="0">
              <a:spcBef>
                <a:spcPts val="0"/>
              </a:spcBef>
              <a:spcAft>
                <a:spcPts val="0"/>
              </a:spcAft>
              <a:buSzPts val="1100"/>
              <a:buChar char="●"/>
            </a:pPr>
            <a:r>
              <a:rPr lang="en" u="sng">
                <a:solidFill>
                  <a:schemeClr val="hlink"/>
                </a:solidFill>
                <a:hlinkClick r:id="rId3"/>
              </a:rPr>
              <a:t>https://blog.securityinnovation.com/blog/2014/01/preventing-shell-upload-vulnerabilities-in-php.html</a:t>
            </a:r>
            <a:endParaRPr/>
          </a:p>
          <a:p>
            <a:pPr marL="457200" lvl="0" indent="-298450" algn="l" rtl="0">
              <a:spcBef>
                <a:spcPts val="0"/>
              </a:spcBef>
              <a:spcAft>
                <a:spcPts val="0"/>
              </a:spcAft>
              <a:buSzPts val="1100"/>
              <a:buChar char="●"/>
            </a:pPr>
            <a:r>
              <a:rPr lang="en"/>
              <a:t>If changing the .htaccess file, input the following code to block php execution:</a:t>
            </a:r>
            <a:endParaRPr/>
          </a:p>
          <a:p>
            <a:pPr marL="914400" lvl="1" indent="-298450" algn="l" rtl="0">
              <a:spcBef>
                <a:spcPts val="0"/>
              </a:spcBef>
              <a:spcAft>
                <a:spcPts val="0"/>
              </a:spcAft>
              <a:buSzPts val="1100"/>
              <a:buChar char="○"/>
            </a:pPr>
            <a:r>
              <a:rPr lang="en"/>
              <a:t>&lt;Files *.php&gt;</a:t>
            </a:r>
            <a:endParaRPr/>
          </a:p>
          <a:p>
            <a:pPr marL="914400" lvl="0" indent="0" algn="l" rtl="0">
              <a:spcBef>
                <a:spcPts val="0"/>
              </a:spcBef>
              <a:spcAft>
                <a:spcPts val="0"/>
              </a:spcAft>
              <a:buNone/>
            </a:pPr>
            <a:r>
              <a:rPr lang="en"/>
              <a:t>Deny from all</a:t>
            </a:r>
            <a:endParaRPr/>
          </a:p>
          <a:p>
            <a:pPr marL="914400" lvl="0" indent="0" algn="l" rtl="0">
              <a:spcBef>
                <a:spcPts val="0"/>
              </a:spcBef>
              <a:spcAft>
                <a:spcPts val="0"/>
              </a:spcAft>
              <a:buNone/>
            </a:pPr>
            <a:r>
              <a:rPr lang="en"/>
              <a:t>&lt;/Files&gt;</a:t>
            </a:r>
            <a:endParaRPr/>
          </a:p>
          <a:p>
            <a:pPr marL="457200" lvl="0" indent="-298450" algn="l" rtl="0">
              <a:spcBef>
                <a:spcPts val="0"/>
              </a:spcBef>
              <a:spcAft>
                <a:spcPts val="0"/>
              </a:spcAft>
              <a:buSzPts val="1100"/>
              <a:buChar char="●"/>
            </a:pPr>
            <a:r>
              <a:rPr lang="en"/>
              <a:t>https://medium.com/gretathemes/how-to-disable-php-execution-in-the-uploads-folder-in-wordpress-cd34ca2f1dc8</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g8798eb4c44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1" name="Google Shape;1251;g8798eb4c44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80f7e6291e_1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80f7e6291e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8798eb4c44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8798eb4c4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8798eb4c44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8798eb4c4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8798eb4c44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8798eb4c4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8798eb4c44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8798eb4c4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8623a2bef4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8623a2be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8623a2bef4_1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8623a2bef4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7" name="Google Shape;447;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48" name="Google Shape;448;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0" name="Google Shape;450;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1" name="Google Shape;451;p26"/>
          <p:cNvSpPr txBox="1">
            <a:spLocks noGrp="1"/>
          </p:cNvSpPr>
          <p:nvPr>
            <p:ph type="subTitle" idx="2"/>
          </p:nvPr>
        </p:nvSpPr>
        <p:spPr>
          <a:xfrm>
            <a:off x="-12300" y="1602450"/>
            <a:ext cx="4298400" cy="33018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2" name="Google Shape;452;p26"/>
          <p:cNvSpPr/>
          <p:nvPr/>
        </p:nvSpPr>
        <p:spPr>
          <a:xfrm>
            <a:off x="4936274" y="890150"/>
            <a:ext cx="2688300" cy="4767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6"/>
          <p:cNvSpPr/>
          <p:nvPr/>
        </p:nvSpPr>
        <p:spPr>
          <a:xfrm>
            <a:off x="457246" y="887925"/>
            <a:ext cx="2688300" cy="4767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6"/>
          <p:cNvSpPr txBox="1">
            <a:spLocks noGrp="1"/>
          </p:cNvSpPr>
          <p:nvPr>
            <p:ph type="subTitle" idx="3"/>
          </p:nvPr>
        </p:nvSpPr>
        <p:spPr>
          <a:xfrm>
            <a:off x="4466800" y="1604700"/>
            <a:ext cx="4298400" cy="33018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57"/>
        <p:cNvGrpSpPr/>
        <p:nvPr/>
      </p:nvGrpSpPr>
      <p:grpSpPr>
        <a:xfrm>
          <a:off x="0" y="0"/>
          <a:ext cx="0" cy="0"/>
          <a:chOff x="0" y="0"/>
          <a:chExt cx="0" cy="0"/>
        </a:xfrm>
      </p:grpSpPr>
      <p:sp>
        <p:nvSpPr>
          <p:cNvPr id="458" name="Google Shape;458;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9" name="Google Shape;459;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0" name="Google Shape;460;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1" name="Google Shape;461;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63" name="Google Shape;463;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4" name="Google Shape;464;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0" name="Google Shape;480;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1" name="Google Shape;481;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 name="Google Shape;482;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3" name="Google Shape;483;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8" name="Google Shape;488;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9" name="Google Shape;489;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1" name="Google Shape;491;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2" name="Google Shape;492;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3" name="Google Shape;493;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7" name="Google Shape;497;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8" name="Google Shape;498;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99" name="Google Shape;499;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6" name="Google Shape;506;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7" name="Google Shape;507;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8" name="Google Shape;508;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0" name="Google Shape;510;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1" name="Google Shape;511;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 name="Google Shape;512;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6" name="Google Shape;516;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7" name="Google Shape;517;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18" name="Google Shape;518;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5" name="Google Shape;525;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6" name="Google Shape;526;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7" name="Google Shape;527;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9" name="Google Shape;529;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0" name="Google Shape;530;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1" name="Google Shape;531;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5" name="Google Shape;535;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6" name="Google Shape;536;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37" name="Google Shape;537;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4" name="Google Shape;544;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45" name="Google Shape;545;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46" name="Google Shape;546;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48" name="Google Shape;548;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9" name="Google Shape;549;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0" name="Google Shape;550;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4" name="Google Shape;554;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5" name="Google Shape;555;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56" name="Google Shape;556;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3" name="Google Shape;563;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64" name="Google Shape;564;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65" name="Google Shape;565;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67" name="Google Shape;567;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8" name="Google Shape;568;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9" name="Google Shape;569;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3" name="Google Shape;573;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77" name="Google Shape;577;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5" name="Google Shape;585;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86" name="Google Shape;586;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87" name="Google Shape;587;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89" name="Google Shape;589;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0" name="Google Shape;590;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1" name="Google Shape;591;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5" name="Google Shape;595;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6" name="Google Shape;596;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99" name="Google Shape;599;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7" name="Google Shape;607;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8" name="Google Shape;608;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09" name="Google Shape;609;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1" name="Google Shape;611;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2" name="Google Shape;612;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3" name="Google Shape;613;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7" name="Google Shape;617;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8" name="Google Shape;618;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1" name="Google Shape;621;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9" name="Google Shape;629;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0" name="Google Shape;630;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1" name="Google Shape;631;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3" name="Google Shape;633;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4" name="Google Shape;634;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5" name="Google Shape;635;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3" name="Google Shape;643;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1" name="Google Shape;651;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2" name="Google Shape;652;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53" name="Google Shape;653;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5" name="Google Shape;655;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6" name="Google Shape;656;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7" name="Google Shape;657;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5" name="Google Shape;665;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6" name="Google Shape;666;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7" name="Google Shape;667;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6" name="Google Shape;676;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7" name="Google Shape;677;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78" name="Google Shape;678;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0" name="Google Shape;680;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0" name="Google Shape;690;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1" name="Google Shape;691;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2" name="Google Shape;692;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2" name="Google Shape;702;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03" name="Google Shape;703;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05" name="Google Shape;705;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6" name="Google Shape;706;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7" name="Google Shape;707;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5" name="Google Shape;715;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6" name="Google Shape;716;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17" name="Google Shape;717;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27" name="Google Shape;727;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28" name="Google Shape;728;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0" name="Google Shape;730;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1" name="Google Shape;731;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2" name="Google Shape;732;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0" name="Google Shape;740;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1" name="Google Shape;741;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2" name="Google Shape;742;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1" name="Google Shape;751;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2" name="Google Shape;752;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3" name="Google Shape;753;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55" name="Google Shape;755;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6" name="Google Shape;756;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7" name="Google Shape;757;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9" name="Google Shape;759;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1" name="Google Shape;761;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7" name="Google Shape;767;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69" name="Google Shape;769;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9" name="Google Shape;77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0" name="Google Shape;78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1" name="Google Shape;781;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3" name="Google Shape;783;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4" name="Google Shape;784;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5" name="Google Shape;785;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7" name="Google Shape;787;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9" name="Google Shape;789;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3" name="Google Shape;793;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5" name="Google Shape;795;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7" name="Google Shape;797;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7" name="Google Shape;807;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08" name="Google Shape;808;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09" name="Google Shape;809;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1" name="Google Shape;811;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2" name="Google Shape;812;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3" name="Google Shape;813;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5" name="Google Shape;815;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7" name="Google Shape;817;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1" name="Google Shape;821;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3" name="Google Shape;823;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5" name="Google Shape;825;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5" name="Google Shape;835;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6" name="Google Shape;836;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37" name="Google Shape;837;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9" name="Google Shape;839;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0" name="Google Shape;840;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1" name="Google Shape;841;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5" name="Google Shape;845;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3" name="Google Shape;853;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0"/>
        <p:cNvGrpSpPr/>
        <p:nvPr/>
      </p:nvGrpSpPr>
      <p:grpSpPr>
        <a:xfrm>
          <a:off x="0" y="0"/>
          <a:ext cx="0" cy="0"/>
          <a:chOff x="0" y="0"/>
          <a:chExt cx="0" cy="0"/>
        </a:xfrm>
      </p:grpSpPr>
      <p:sp>
        <p:nvSpPr>
          <p:cNvPr id="861" name="Google Shape;861;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2" name="Google Shape;862;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3" name="Google Shape;863;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64" name="Google Shape;864;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6" name="Google Shape;866;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1" name="Google Shape;871;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3" name="Google Shape;873;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5" name="Google Shape;875;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7" name="Google Shape;877;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9" name="Google Shape;879;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1" name="Google Shape;881;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3" name="Google Shape;883;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1"/>
        <p:cNvGrpSpPr/>
        <p:nvPr/>
      </p:nvGrpSpPr>
      <p:grpSpPr>
        <a:xfrm>
          <a:off x="0" y="0"/>
          <a:ext cx="0" cy="0"/>
          <a:chOff x="0" y="0"/>
          <a:chExt cx="0" cy="0"/>
        </a:xfrm>
      </p:grpSpPr>
      <p:sp>
        <p:nvSpPr>
          <p:cNvPr id="892" name="Google Shape;892;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3" name="Google Shape;893;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94" name="Google Shape;894;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95" name="Google Shape;895;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7" name="Google Shape;897;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8" name="Google Shape;898;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2" name="Google Shape;902;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4" name="Google Shape;904;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6" name="Google Shape;906;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8" name="Google Shape;908;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0" name="Google Shape;910;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2" name="Google Shape;912;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14" name="Google Shape;914;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2"/>
        <p:cNvGrpSpPr/>
        <p:nvPr/>
      </p:nvGrpSpPr>
      <p:grpSpPr>
        <a:xfrm>
          <a:off x="0" y="0"/>
          <a:ext cx="0" cy="0"/>
          <a:chOff x="0" y="0"/>
          <a:chExt cx="0" cy="0"/>
        </a:xfrm>
      </p:grpSpPr>
      <p:sp>
        <p:nvSpPr>
          <p:cNvPr id="923" name="Google Shape;923;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25" name="Google Shape;925;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26" name="Google Shape;926;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28" name="Google Shape;928;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9" name="Google Shape;929;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3" name="Google Shape;933;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5" name="Google Shape;935;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7" name="Google Shape;937;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9" name="Google Shape;939;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1" name="Google Shape;941;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3" name="Google Shape;943;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45" name="Google Shape;945;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53"/>
        <p:cNvGrpSpPr/>
        <p:nvPr/>
      </p:nvGrpSpPr>
      <p:grpSpPr>
        <a:xfrm>
          <a:off x="0" y="0"/>
          <a:ext cx="0" cy="0"/>
          <a:chOff x="0" y="0"/>
          <a:chExt cx="0" cy="0"/>
        </a:xfrm>
      </p:grpSpPr>
      <p:sp>
        <p:nvSpPr>
          <p:cNvPr id="954" name="Google Shape;954;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5" name="Google Shape;955;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56" name="Google Shape;956;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57" name="Google Shape;957;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59" name="Google Shape;959;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0" name="Google Shape;960;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4" name="Google Shape;964;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6" name="Google Shape;966;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8" name="Google Shape;968;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0" name="Google Shape;970;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2" name="Google Shape;972;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4" name="Google Shape;974;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76" name="Google Shape;976;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86" name="Google Shape;986;p48"/>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7" name="Google Shape;987;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88" name="Google Shape;988;p4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94" name="Google Shape;994;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5" name="Google Shape;995;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6" name="Google Shape;996;p49"/>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998"/>
        <p:cNvGrpSpPr/>
        <p:nvPr/>
      </p:nvGrpSpPr>
      <p:grpSpPr>
        <a:xfrm>
          <a:off x="0" y="0"/>
          <a:ext cx="0" cy="0"/>
          <a:chOff x="0" y="0"/>
          <a:chExt cx="0" cy="0"/>
        </a:xfrm>
      </p:grpSpPr>
      <p:sp>
        <p:nvSpPr>
          <p:cNvPr id="999" name="Google Shape;999;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01"/>
        <p:cNvGrpSpPr/>
        <p:nvPr/>
      </p:nvGrpSpPr>
      <p:grpSpPr>
        <a:xfrm>
          <a:off x="0" y="0"/>
          <a:ext cx="0" cy="0"/>
          <a:chOff x="0" y="0"/>
          <a:chExt cx="0" cy="0"/>
        </a:xfrm>
      </p:grpSpPr>
      <p:sp>
        <p:nvSpPr>
          <p:cNvPr id="1002" name="Google Shape;1002;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1011"/>
        <p:cNvGrpSpPr/>
        <p:nvPr/>
      </p:nvGrpSpPr>
      <p:grpSpPr>
        <a:xfrm>
          <a:off x="0" y="0"/>
          <a:ext cx="0" cy="0"/>
          <a:chOff x="0" y="0"/>
          <a:chExt cx="0" cy="0"/>
        </a:xfrm>
      </p:grpSpPr>
      <p:sp>
        <p:nvSpPr>
          <p:cNvPr id="1012" name="Google Shape;1012;p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5817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54"/>
          <p:cNvSpPr txBox="1">
            <a:spLocks noGrp="1"/>
          </p:cNvSpPr>
          <p:nvPr>
            <p:ph type="title"/>
          </p:nvPr>
        </p:nvSpPr>
        <p:spPr>
          <a:xfrm>
            <a:off x="274350" y="170392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Capstone Engagement</a:t>
            </a:r>
            <a:endParaRPr sz="3100">
              <a:latin typeface="Roboto"/>
              <a:ea typeface="Roboto"/>
              <a:cs typeface="Roboto"/>
              <a:sym typeface="Roboto"/>
            </a:endParaRPr>
          </a:p>
          <a:p>
            <a:pPr marL="0" lvl="0" indent="0" algn="ctr" rtl="0">
              <a:spcBef>
                <a:spcPts val="1000"/>
              </a:spcBef>
              <a:spcAft>
                <a:spcPts val="0"/>
              </a:spcAft>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a:latin typeface="Roboto"/>
              <a:ea typeface="Roboto"/>
              <a:cs typeface="Roboto"/>
              <a:sym typeface="Roboto"/>
            </a:endParaRPr>
          </a:p>
        </p:txBody>
      </p:sp>
      <p:sp>
        <p:nvSpPr>
          <p:cNvPr id="1019" name="Google Shape;1019;p5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p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Exploitation: Weak Hashes</a:t>
            </a:r>
            <a:endParaRPr/>
          </a:p>
        </p:txBody>
      </p:sp>
      <p:sp>
        <p:nvSpPr>
          <p:cNvPr id="1131" name="Google Shape;1131;p6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32" name="Google Shape;1132;p63"/>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3"/>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a:latin typeface="Roboto"/>
                <a:ea typeface="Roboto"/>
                <a:cs typeface="Roboto"/>
                <a:sym typeface="Roboto"/>
              </a:rPr>
              <a:t>Tools &amp; Processes</a:t>
            </a:r>
            <a:endParaRPr sz="1200">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At two separate points, we were able to exploit the company’s weak hashes. First, we used ashton’s username (ashton) and used the hydra command in linux to crack his password (leopoldo). After that, we were able to crack Ryan’s hash that was listed within the secret folder using the website, Crack Station</a:t>
            </a:r>
            <a:endParaRPr sz="1200">
              <a:latin typeface="Roboto"/>
              <a:ea typeface="Roboto"/>
              <a:cs typeface="Roboto"/>
              <a:sym typeface="Roboto"/>
            </a:endParaRPr>
          </a:p>
        </p:txBody>
      </p:sp>
      <p:grpSp>
        <p:nvGrpSpPr>
          <p:cNvPr id="1134" name="Google Shape;1134;p63"/>
          <p:cNvGrpSpPr/>
          <p:nvPr/>
        </p:nvGrpSpPr>
        <p:grpSpPr>
          <a:xfrm>
            <a:off x="457181" y="887903"/>
            <a:ext cx="533372" cy="533480"/>
            <a:chOff x="457200" y="1378813"/>
            <a:chExt cx="695400" cy="695450"/>
          </a:xfrm>
        </p:grpSpPr>
        <p:sp>
          <p:nvSpPr>
            <p:cNvPr id="1135" name="Google Shape;1135;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36" name="Google Shape;1136;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 name="Google Shape;1137;p63"/>
          <p:cNvGrpSpPr/>
          <p:nvPr/>
        </p:nvGrpSpPr>
        <p:grpSpPr>
          <a:xfrm>
            <a:off x="3228956" y="887903"/>
            <a:ext cx="533372" cy="533480"/>
            <a:chOff x="457200" y="1378813"/>
            <a:chExt cx="695400" cy="695450"/>
          </a:xfrm>
        </p:grpSpPr>
        <p:sp>
          <p:nvSpPr>
            <p:cNvPr id="1138" name="Google Shape;1138;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39" name="Google Shape;1139;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0" name="Google Shape;1140;p63"/>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3"/>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a:latin typeface="Roboto"/>
                <a:ea typeface="Roboto"/>
                <a:cs typeface="Roboto"/>
                <a:sym typeface="Roboto"/>
              </a:rPr>
              <a:t>Achievements</a:t>
            </a:r>
            <a:endParaRPr sz="1200" b="1">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In both cases, we were able to crack the hashes and get passwords. The first one granted us access to the secret_folder. The second one granted us access to the webdav server. </a:t>
            </a:r>
            <a:endParaRPr sz="1200">
              <a:latin typeface="Roboto"/>
              <a:ea typeface="Roboto"/>
              <a:cs typeface="Roboto"/>
              <a:sym typeface="Roboto"/>
            </a:endParaRPr>
          </a:p>
        </p:txBody>
      </p:sp>
      <p:grpSp>
        <p:nvGrpSpPr>
          <p:cNvPr id="1142" name="Google Shape;1142;p63"/>
          <p:cNvGrpSpPr/>
          <p:nvPr/>
        </p:nvGrpSpPr>
        <p:grpSpPr>
          <a:xfrm>
            <a:off x="6134081" y="888653"/>
            <a:ext cx="533372" cy="533480"/>
            <a:chOff x="457200" y="1378813"/>
            <a:chExt cx="695400" cy="695450"/>
          </a:xfrm>
        </p:grpSpPr>
        <p:sp>
          <p:nvSpPr>
            <p:cNvPr id="1143" name="Google Shape;1143;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44" name="Google Shape;1144;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45" name="Google Shape;1145;p63"/>
          <p:cNvPicPr preferRelativeResize="0"/>
          <p:nvPr/>
        </p:nvPicPr>
        <p:blipFill>
          <a:blip r:embed="rId3">
            <a:alphaModFix/>
          </a:blip>
          <a:stretch>
            <a:fillRect/>
          </a:stretch>
        </p:blipFill>
        <p:spPr>
          <a:xfrm>
            <a:off x="6046650" y="1553223"/>
            <a:ext cx="2859250" cy="660575"/>
          </a:xfrm>
          <a:prstGeom prst="rect">
            <a:avLst/>
          </a:prstGeom>
          <a:noFill/>
          <a:ln>
            <a:noFill/>
          </a:ln>
        </p:spPr>
      </p:pic>
      <p:pic>
        <p:nvPicPr>
          <p:cNvPr id="1146" name="Google Shape;1146;p63"/>
          <p:cNvPicPr preferRelativeResize="0"/>
          <p:nvPr/>
        </p:nvPicPr>
        <p:blipFill>
          <a:blip r:embed="rId4">
            <a:alphaModFix/>
          </a:blip>
          <a:stretch>
            <a:fillRect/>
          </a:stretch>
        </p:blipFill>
        <p:spPr>
          <a:xfrm>
            <a:off x="6267824" y="3236525"/>
            <a:ext cx="1829052" cy="1353163"/>
          </a:xfrm>
          <a:prstGeom prst="rect">
            <a:avLst/>
          </a:prstGeom>
          <a:noFill/>
          <a:ln>
            <a:noFill/>
          </a:ln>
        </p:spPr>
      </p:pic>
      <p:pic>
        <p:nvPicPr>
          <p:cNvPr id="1147" name="Google Shape;1147;p63"/>
          <p:cNvPicPr preferRelativeResize="0"/>
          <p:nvPr/>
        </p:nvPicPr>
        <p:blipFill>
          <a:blip r:embed="rId5">
            <a:alphaModFix/>
          </a:blip>
          <a:stretch>
            <a:fillRect/>
          </a:stretch>
        </p:blipFill>
        <p:spPr>
          <a:xfrm>
            <a:off x="6046662" y="2287562"/>
            <a:ext cx="2708426" cy="875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2" name="Google Shape;1152;p6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Exploitation: exploit/multi/handler Listener</a:t>
            </a:r>
            <a:endParaRPr>
              <a:solidFill>
                <a:schemeClr val="dk1"/>
              </a:solidFill>
            </a:endParaRPr>
          </a:p>
          <a:p>
            <a:pPr marL="0" lvl="0" indent="0" algn="l" rtl="0">
              <a:spcBef>
                <a:spcPts val="0"/>
              </a:spcBef>
              <a:spcAft>
                <a:spcPts val="0"/>
              </a:spcAft>
              <a:buNone/>
            </a:pPr>
            <a:endParaRPr>
              <a:solidFill>
                <a:schemeClr val="dk1"/>
              </a:solidFill>
            </a:endParaRPr>
          </a:p>
        </p:txBody>
      </p:sp>
      <p:sp>
        <p:nvSpPr>
          <p:cNvPr id="1153" name="Google Shape;1153;p6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54" name="Google Shape;1154;p64"/>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4"/>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a:latin typeface="Roboto"/>
                <a:ea typeface="Roboto"/>
                <a:cs typeface="Roboto"/>
                <a:sym typeface="Roboto"/>
              </a:rPr>
              <a:t>Tools &amp; Processes</a:t>
            </a:r>
            <a:endParaRPr sz="1200" b="1">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We set up a reverse shell through metasploit. After searching metasploit for which listener we wanted to set up, we chose the exploit/multi/handler because the target machine is running windows. From there we were able to run the php/meterpreter/reverse_tcp payload.</a:t>
            </a:r>
            <a:endParaRPr sz="1200">
              <a:latin typeface="Roboto"/>
              <a:ea typeface="Roboto"/>
              <a:cs typeface="Roboto"/>
              <a:sym typeface="Roboto"/>
            </a:endParaRPr>
          </a:p>
        </p:txBody>
      </p:sp>
      <p:grpSp>
        <p:nvGrpSpPr>
          <p:cNvPr id="1156" name="Google Shape;1156;p64"/>
          <p:cNvGrpSpPr/>
          <p:nvPr/>
        </p:nvGrpSpPr>
        <p:grpSpPr>
          <a:xfrm>
            <a:off x="457181" y="887903"/>
            <a:ext cx="533372" cy="533480"/>
            <a:chOff x="457200" y="1378813"/>
            <a:chExt cx="695400" cy="695450"/>
          </a:xfrm>
        </p:grpSpPr>
        <p:sp>
          <p:nvSpPr>
            <p:cNvPr id="1157" name="Google Shape;1157;p64"/>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58" name="Google Shape;1158;p64"/>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9" name="Google Shape;1159;p64"/>
          <p:cNvGrpSpPr/>
          <p:nvPr/>
        </p:nvGrpSpPr>
        <p:grpSpPr>
          <a:xfrm>
            <a:off x="3228956" y="887903"/>
            <a:ext cx="533372" cy="533480"/>
            <a:chOff x="457200" y="1378813"/>
            <a:chExt cx="695400" cy="695450"/>
          </a:xfrm>
        </p:grpSpPr>
        <p:sp>
          <p:nvSpPr>
            <p:cNvPr id="1160" name="Google Shape;1160;p64"/>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61" name="Google Shape;1161;p64"/>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2" name="Google Shape;1162;p64"/>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64"/>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a:latin typeface="Roboto"/>
                <a:ea typeface="Roboto"/>
                <a:cs typeface="Roboto"/>
                <a:sym typeface="Roboto"/>
              </a:rPr>
              <a:t>Achievements</a:t>
            </a:r>
            <a:endParaRPr sz="1200" b="1">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The shell ultimately  opened a meterpreter session and granted us root access to the target machine after the .php payload file we created was clicked on.</a:t>
            </a:r>
            <a:endParaRPr sz="1200">
              <a:latin typeface="Roboto"/>
              <a:ea typeface="Roboto"/>
              <a:cs typeface="Roboto"/>
              <a:sym typeface="Roboto"/>
            </a:endParaRPr>
          </a:p>
        </p:txBody>
      </p:sp>
      <p:grpSp>
        <p:nvGrpSpPr>
          <p:cNvPr id="1164" name="Google Shape;1164;p64"/>
          <p:cNvGrpSpPr/>
          <p:nvPr/>
        </p:nvGrpSpPr>
        <p:grpSpPr>
          <a:xfrm>
            <a:off x="6134081" y="888653"/>
            <a:ext cx="533372" cy="533480"/>
            <a:chOff x="457200" y="1378813"/>
            <a:chExt cx="695400" cy="695450"/>
          </a:xfrm>
        </p:grpSpPr>
        <p:sp>
          <p:nvSpPr>
            <p:cNvPr id="1165" name="Google Shape;1165;p64"/>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66" name="Google Shape;1166;p64"/>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67" name="Google Shape;1167;p64"/>
          <p:cNvPicPr preferRelativeResize="0"/>
          <p:nvPr/>
        </p:nvPicPr>
        <p:blipFill>
          <a:blip r:embed="rId3">
            <a:alphaModFix/>
          </a:blip>
          <a:stretch>
            <a:fillRect/>
          </a:stretch>
        </p:blipFill>
        <p:spPr>
          <a:xfrm>
            <a:off x="6324825" y="1878275"/>
            <a:ext cx="2387146" cy="533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pic>
        <p:nvPicPr>
          <p:cNvPr id="1172" name="Google Shape;1172;p65"/>
          <p:cNvPicPr preferRelativeResize="0"/>
          <p:nvPr/>
        </p:nvPicPr>
        <p:blipFill rotWithShape="1">
          <a:blip r:embed="rId3">
            <a:alphaModFix/>
          </a:blip>
          <a:srcRect/>
          <a:stretch/>
        </p:blipFill>
        <p:spPr>
          <a:xfrm>
            <a:off x="274322" y="289900"/>
            <a:ext cx="8595295" cy="4593614"/>
          </a:xfrm>
          <a:prstGeom prst="rect">
            <a:avLst/>
          </a:prstGeom>
          <a:noFill/>
          <a:ln>
            <a:noFill/>
          </a:ln>
        </p:spPr>
      </p:pic>
      <p:sp>
        <p:nvSpPr>
          <p:cNvPr id="1173" name="Google Shape;1173;p65"/>
          <p:cNvSpPr txBox="1">
            <a:spLocks noGrp="1"/>
          </p:cNvSpPr>
          <p:nvPr>
            <p:ph type="title"/>
          </p:nvPr>
        </p:nvSpPr>
        <p:spPr>
          <a:xfrm>
            <a:off x="274325" y="1687275"/>
            <a:ext cx="8595300" cy="88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Blue Team</a:t>
            </a:r>
            <a:endParaRPr b="1"/>
          </a:p>
          <a:p>
            <a:pPr marL="0" lvl="0" indent="0" algn="ctr" rtl="0">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174" name="Google Shape;1174;p6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12</a:t>
            </a:fld>
            <a:endParaRPr sz="6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6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Identifying the Port Scan</a:t>
            </a:r>
            <a:endParaRPr/>
          </a:p>
        </p:txBody>
      </p:sp>
      <p:sp>
        <p:nvSpPr>
          <p:cNvPr id="1180" name="Google Shape;1180;p6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181" name="Google Shape;1181;p66"/>
          <p:cNvPicPr preferRelativeResize="0"/>
          <p:nvPr/>
        </p:nvPicPr>
        <p:blipFill>
          <a:blip r:embed="rId3">
            <a:alphaModFix/>
          </a:blip>
          <a:stretch>
            <a:fillRect/>
          </a:stretch>
        </p:blipFill>
        <p:spPr>
          <a:xfrm>
            <a:off x="152400" y="1308775"/>
            <a:ext cx="8839200" cy="20690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85"/>
        <p:cNvGrpSpPr/>
        <p:nvPr/>
      </p:nvGrpSpPr>
      <p:grpSpPr>
        <a:xfrm>
          <a:off x="0" y="0"/>
          <a:ext cx="0" cy="0"/>
          <a:chOff x="0" y="0"/>
          <a:chExt cx="0" cy="0"/>
        </a:xfrm>
      </p:grpSpPr>
      <p:sp>
        <p:nvSpPr>
          <p:cNvPr id="1186" name="Google Shape;1186;p6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1187" name="Google Shape;1187;p6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188" name="Google Shape;1188;p67"/>
          <p:cNvPicPr preferRelativeResize="0"/>
          <p:nvPr/>
        </p:nvPicPr>
        <p:blipFill>
          <a:blip r:embed="rId3">
            <a:alphaModFix/>
          </a:blip>
          <a:stretch>
            <a:fillRect/>
          </a:stretch>
        </p:blipFill>
        <p:spPr>
          <a:xfrm>
            <a:off x="152400" y="1461575"/>
            <a:ext cx="8839199" cy="222033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194" name="Google Shape;1194;p6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195" name="Google Shape;1195;p68"/>
          <p:cNvPicPr preferRelativeResize="0"/>
          <p:nvPr/>
        </p:nvPicPr>
        <p:blipFill>
          <a:blip r:embed="rId3">
            <a:alphaModFix/>
          </a:blip>
          <a:stretch>
            <a:fillRect/>
          </a:stretch>
        </p:blipFill>
        <p:spPr>
          <a:xfrm>
            <a:off x="152400" y="1240725"/>
            <a:ext cx="8839199" cy="20165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Google Shape;1200;p6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Finding the WebDAV Connection</a:t>
            </a:r>
            <a:endParaRPr>
              <a:solidFill>
                <a:schemeClr val="dk1"/>
              </a:solidFill>
            </a:endParaRPr>
          </a:p>
        </p:txBody>
      </p:sp>
      <p:sp>
        <p:nvSpPr>
          <p:cNvPr id="1201" name="Google Shape;1201;p69"/>
          <p:cNvSpPr txBox="1">
            <a:spLocks noGrp="1"/>
          </p:cNvSpPr>
          <p:nvPr>
            <p:ph type="subTitle" idx="1"/>
          </p:nvPr>
        </p:nvSpPr>
        <p:spPr>
          <a:xfrm>
            <a:off x="0" y="675975"/>
            <a:ext cx="4114800" cy="1269600"/>
          </a:xfrm>
          <a:prstGeom prst="rect">
            <a:avLst/>
          </a:prstGeom>
        </p:spPr>
        <p:txBody>
          <a:bodyPr spcFirstLastPara="1" wrap="square" lIns="457200" tIns="91425" rIns="457200" bIns="0" anchor="t" anchorCtr="0">
            <a:noAutofit/>
          </a:bodyPr>
          <a:lstStyle/>
          <a:p>
            <a:pPr marL="0" lvl="0" indent="0" algn="r" rtl="0">
              <a:spcBef>
                <a:spcPts val="0"/>
              </a:spcBef>
              <a:spcAft>
                <a:spcPts val="0"/>
              </a:spcAft>
              <a:buNone/>
            </a:pPr>
            <a:r>
              <a:rPr lang="en" sz="1200"/>
              <a:t>Answer the following questions in bullet points under the screenshot if space allows. </a:t>
            </a:r>
            <a:br>
              <a:rPr lang="en" sz="1200"/>
            </a:br>
            <a:r>
              <a:rPr lang="en" sz="1200"/>
              <a:t>Otherwise, add the answers to speaker notes. </a:t>
            </a:r>
            <a:endParaRPr sz="1200"/>
          </a:p>
          <a:p>
            <a:pPr marL="0" lvl="0" indent="0" algn="r" rtl="0">
              <a:spcBef>
                <a:spcPts val="600"/>
              </a:spcBef>
              <a:spcAft>
                <a:spcPts val="600"/>
              </a:spcAft>
              <a:buNone/>
            </a:pPr>
            <a:endParaRPr sz="1200"/>
          </a:p>
        </p:txBody>
      </p:sp>
      <p:sp>
        <p:nvSpPr>
          <p:cNvPr id="1202" name="Google Shape;1202;p6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03" name="Google Shape;1203;p69"/>
          <p:cNvSpPr txBox="1">
            <a:spLocks noGrp="1"/>
          </p:cNvSpPr>
          <p:nvPr>
            <p:ph type="subTitle" idx="1"/>
          </p:nvPr>
        </p:nvSpPr>
        <p:spPr>
          <a:xfrm>
            <a:off x="3663050" y="741300"/>
            <a:ext cx="5791200"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200"/>
              <a:t>How many requests were made to this directory?</a:t>
            </a:r>
            <a:endParaRPr sz="1200"/>
          </a:p>
          <a:p>
            <a:pPr marL="320040" lvl="0" indent="-167640" algn="l" rtl="0">
              <a:spcBef>
                <a:spcPts val="0"/>
              </a:spcBef>
              <a:spcAft>
                <a:spcPts val="0"/>
              </a:spcAft>
              <a:buSzPts val="1200"/>
              <a:buChar char="●"/>
            </a:pPr>
            <a:r>
              <a:rPr lang="en" sz="1200"/>
              <a:t>Which files were requested?</a:t>
            </a:r>
            <a:endParaRPr sz="1200"/>
          </a:p>
        </p:txBody>
      </p:sp>
      <p:pic>
        <p:nvPicPr>
          <p:cNvPr id="1204" name="Google Shape;1204;p69"/>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1205" name="Google Shape;1205;p69"/>
          <p:cNvPicPr preferRelativeResize="0"/>
          <p:nvPr/>
        </p:nvPicPr>
        <p:blipFill>
          <a:blip r:embed="rId4">
            <a:alphaModFix/>
          </a:blip>
          <a:stretch>
            <a:fillRect/>
          </a:stretch>
        </p:blipFill>
        <p:spPr>
          <a:xfrm>
            <a:off x="152400" y="2097975"/>
            <a:ext cx="8839201" cy="211802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pic>
        <p:nvPicPr>
          <p:cNvPr id="1210" name="Google Shape;1210;p70"/>
          <p:cNvPicPr preferRelativeResize="0"/>
          <p:nvPr/>
        </p:nvPicPr>
        <p:blipFill rotWithShape="1">
          <a:blip r:embed="rId3">
            <a:alphaModFix/>
          </a:blip>
          <a:srcRect/>
          <a:stretch/>
        </p:blipFill>
        <p:spPr>
          <a:xfrm>
            <a:off x="274322" y="289900"/>
            <a:ext cx="8595295" cy="4593614"/>
          </a:xfrm>
          <a:prstGeom prst="rect">
            <a:avLst/>
          </a:prstGeom>
          <a:noFill/>
          <a:ln>
            <a:noFill/>
          </a:ln>
        </p:spPr>
      </p:pic>
      <p:sp>
        <p:nvSpPr>
          <p:cNvPr id="1211" name="Google Shape;1211;p70"/>
          <p:cNvSpPr txBox="1">
            <a:spLocks noGrp="1"/>
          </p:cNvSpPr>
          <p:nvPr>
            <p:ph type="title"/>
          </p:nvPr>
        </p:nvSpPr>
        <p:spPr>
          <a:xfrm>
            <a:off x="274325" y="1631275"/>
            <a:ext cx="8595300" cy="202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Blue Team</a:t>
            </a:r>
            <a:endParaRPr b="1"/>
          </a:p>
          <a:p>
            <a:pPr marL="0" lvl="0" indent="0" algn="ctr" rtl="0">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212" name="Google Shape;1212;p7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17</a:t>
            </a:fld>
            <a:endParaRPr sz="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Google Shape;1217;p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Blocking the Port Scan</a:t>
            </a:r>
            <a:endParaRPr/>
          </a:p>
        </p:txBody>
      </p:sp>
      <p:sp>
        <p:nvSpPr>
          <p:cNvPr id="1218" name="Google Shape;1218;p71"/>
          <p:cNvSpPr txBox="1">
            <a:spLocks noGrp="1"/>
          </p:cNvSpPr>
          <p:nvPr>
            <p:ph type="subTitle" idx="2"/>
          </p:nvPr>
        </p:nvSpPr>
        <p:spPr>
          <a:xfrm>
            <a:off x="-12300" y="1602450"/>
            <a:ext cx="4298400" cy="30513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b="1"/>
              <a:t>What kind of alarm can be set to detect future port scans?</a:t>
            </a:r>
            <a:endParaRPr sz="1400"/>
          </a:p>
          <a:p>
            <a:pPr marL="0" lvl="0" indent="0" algn="l" rtl="0">
              <a:spcBef>
                <a:spcPts val="0"/>
              </a:spcBef>
              <a:spcAft>
                <a:spcPts val="0"/>
              </a:spcAft>
              <a:buNone/>
            </a:pPr>
            <a:r>
              <a:rPr lang="en" sz="1400"/>
              <a:t>An alarm should be created that looks at the number of requested ports for each source ip address. </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b="1"/>
              <a:t>What threshold would you set to activate this alarm?</a:t>
            </a:r>
            <a:endParaRPr sz="1400" b="1"/>
          </a:p>
          <a:p>
            <a:pPr marL="0" lvl="0" indent="0" algn="l" rtl="0">
              <a:spcBef>
                <a:spcPts val="0"/>
              </a:spcBef>
              <a:spcAft>
                <a:spcPts val="0"/>
              </a:spcAft>
              <a:buNone/>
            </a:pPr>
            <a:r>
              <a:rPr lang="en" sz="1400"/>
              <a:t>This is dependent upon the amount of traffic that occurs on a daily basis. Given the over 33,000 “GET” requests we received in two days, I would recommend a threshold of 10,000.</a:t>
            </a:r>
            <a:endParaRPr sz="1400"/>
          </a:p>
        </p:txBody>
      </p:sp>
      <p:sp>
        <p:nvSpPr>
          <p:cNvPr id="1219" name="Google Shape;1219;p71"/>
          <p:cNvSpPr txBox="1">
            <a:spLocks noGrp="1"/>
          </p:cNvSpPr>
          <p:nvPr>
            <p:ph type="subTitle" idx="3"/>
          </p:nvPr>
        </p:nvSpPr>
        <p:spPr>
          <a:xfrm>
            <a:off x="4482100" y="14772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b="1"/>
              <a:t>What configurations can be set on the host to mitigate port scans?</a:t>
            </a:r>
            <a:endParaRPr sz="1400" b="1"/>
          </a:p>
          <a:p>
            <a:pPr marL="228600" lvl="0" indent="-203200" algn="l" rtl="0">
              <a:spcBef>
                <a:spcPts val="0"/>
              </a:spcBef>
              <a:spcAft>
                <a:spcPts val="0"/>
              </a:spcAft>
              <a:buSzPts val="1400"/>
              <a:buChar char="●"/>
            </a:pPr>
            <a:r>
              <a:rPr lang="en" sz="1400"/>
              <a:t>Set IDS and IPS systems to detect scans</a:t>
            </a:r>
            <a:endParaRPr sz="1400"/>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sz="1400" b="1"/>
              <a:t>Describe the solution. If possible, provide required command lines. </a:t>
            </a:r>
            <a:endParaRPr sz="1400" b="1"/>
          </a:p>
          <a:p>
            <a:pPr marL="228600" lvl="0" indent="-203200" algn="l" rtl="0">
              <a:spcBef>
                <a:spcPts val="0"/>
              </a:spcBef>
              <a:spcAft>
                <a:spcPts val="0"/>
              </a:spcAft>
              <a:buSzPts val="1400"/>
              <a:buChar char="●"/>
            </a:pPr>
            <a:r>
              <a:rPr lang="en" sz="1400"/>
              <a:t>Programs such as PortSentry and Scanlogd are effective port scan detectors. Scanlogd has no known vulnerabilities, while PortSentry has features that allow the blocking of source IPs of suspected scanners</a:t>
            </a: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sp>
        <p:nvSpPr>
          <p:cNvPr id="1224" name="Google Shape;1224;p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Finding the Request for the Hidden Directory</a:t>
            </a:r>
            <a:endParaRPr/>
          </a:p>
        </p:txBody>
      </p:sp>
      <p:sp>
        <p:nvSpPr>
          <p:cNvPr id="1225" name="Google Shape;1225;p72"/>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b="1"/>
              <a:t>What kind of alarm can be set to detect future unauthorized access?</a:t>
            </a:r>
            <a:endParaRPr sz="1400" b="1"/>
          </a:p>
          <a:p>
            <a:pPr marL="0" lvl="0" indent="0" algn="l" rtl="0">
              <a:spcBef>
                <a:spcPts val="0"/>
              </a:spcBef>
              <a:spcAft>
                <a:spcPts val="0"/>
              </a:spcAft>
              <a:buNone/>
            </a:pPr>
            <a:r>
              <a:rPr lang="en" sz="1400"/>
              <a:t>Set an alarm that sends out an alert anytime someone other than Ashton attempts to gain access to the hidden directory.</a:t>
            </a:r>
            <a:endParaRPr sz="1400"/>
          </a:p>
          <a:p>
            <a:pPr marL="0" lvl="0" indent="0" algn="l" rtl="0">
              <a:spcBef>
                <a:spcPts val="0"/>
              </a:spcBef>
              <a:spcAft>
                <a:spcPts val="0"/>
              </a:spcAft>
              <a:buClr>
                <a:schemeClr val="dk1"/>
              </a:buClr>
              <a:buSzPts val="1100"/>
              <a:buFont typeface="Arial"/>
              <a:buNone/>
            </a:pPr>
            <a:endParaRPr sz="1400" b="1"/>
          </a:p>
          <a:p>
            <a:pPr marL="0" lvl="0" indent="0" algn="l" rtl="0">
              <a:spcBef>
                <a:spcPts val="0"/>
              </a:spcBef>
              <a:spcAft>
                <a:spcPts val="0"/>
              </a:spcAft>
              <a:buClr>
                <a:schemeClr val="dk1"/>
              </a:buClr>
              <a:buSzPts val="1100"/>
              <a:buFont typeface="Arial"/>
              <a:buNone/>
            </a:pPr>
            <a:r>
              <a:rPr lang="en" sz="1400" b="1"/>
              <a:t>What threshold would you set to activate this alarm?</a:t>
            </a:r>
            <a:endParaRPr sz="1400" b="1"/>
          </a:p>
          <a:p>
            <a:pPr marL="0" lvl="0" indent="0" algn="l" rtl="0">
              <a:spcBef>
                <a:spcPts val="0"/>
              </a:spcBef>
              <a:spcAft>
                <a:spcPts val="0"/>
              </a:spcAft>
              <a:buNone/>
            </a:pPr>
            <a:r>
              <a:rPr lang="en" sz="1400"/>
              <a:t>The threshold for this alarm should be one. Any IP address not belonging to Ashton should not be allowed to access the secret folder.</a:t>
            </a:r>
            <a:endParaRPr sz="1400"/>
          </a:p>
        </p:txBody>
      </p:sp>
      <p:sp>
        <p:nvSpPr>
          <p:cNvPr id="1226" name="Google Shape;1226;p72"/>
          <p:cNvSpPr txBox="1">
            <a:spLocks noGrp="1"/>
          </p:cNvSpPr>
          <p:nvPr>
            <p:ph type="subTitle" idx="3"/>
          </p:nvPr>
        </p:nvSpPr>
        <p:spPr>
          <a:xfrm>
            <a:off x="4466800" y="1451625"/>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b="1"/>
              <a:t>What configuration can be set on the host to block unwanted access?</a:t>
            </a:r>
            <a:endParaRPr sz="1400"/>
          </a:p>
          <a:p>
            <a:pPr marL="342900" lvl="0" indent="-317500" algn="l" rtl="0">
              <a:spcBef>
                <a:spcPts val="0"/>
              </a:spcBef>
              <a:spcAft>
                <a:spcPts val="0"/>
              </a:spcAft>
              <a:buSzPts val="1400"/>
              <a:buChar char="●"/>
            </a:pPr>
            <a:r>
              <a:rPr lang="en" sz="1400"/>
              <a:t>Avoid passing user-supplied input to the filesystem application programming interface.</a:t>
            </a:r>
            <a:endParaRPr sz="1400"/>
          </a:p>
          <a:p>
            <a:pPr marL="0" lvl="0" indent="0" algn="l" rtl="0">
              <a:spcBef>
                <a:spcPts val="0"/>
              </a:spcBef>
              <a:spcAft>
                <a:spcPts val="0"/>
              </a:spcAft>
              <a:buClr>
                <a:schemeClr val="dk1"/>
              </a:buClr>
              <a:buSzPts val="1100"/>
              <a:buFont typeface="Arial"/>
              <a:buNone/>
            </a:pPr>
            <a:endParaRPr sz="1000"/>
          </a:p>
          <a:p>
            <a:pPr marL="0" lvl="0" indent="0" algn="l" rtl="0">
              <a:spcBef>
                <a:spcPts val="0"/>
              </a:spcBef>
              <a:spcAft>
                <a:spcPts val="0"/>
              </a:spcAft>
              <a:buClr>
                <a:schemeClr val="dk1"/>
              </a:buClr>
              <a:buSzPts val="1100"/>
              <a:buFont typeface="Arial"/>
              <a:buNone/>
            </a:pPr>
            <a:r>
              <a:rPr lang="en" sz="1400" b="1"/>
              <a:t>Describe the solution. If possible, provide required command lines. </a:t>
            </a:r>
            <a:endParaRPr sz="1400" b="1"/>
          </a:p>
          <a:p>
            <a:pPr marL="342900" lvl="0" indent="-317500" algn="l" rtl="0">
              <a:spcBef>
                <a:spcPts val="0"/>
              </a:spcBef>
              <a:spcAft>
                <a:spcPts val="0"/>
              </a:spcAft>
              <a:buSzPts val="1400"/>
              <a:buChar char="●"/>
            </a:pPr>
            <a:r>
              <a:rPr lang="en" sz="1400"/>
              <a:t>Sample Java code to validate the path of a file based on user input:</a:t>
            </a:r>
            <a:endParaRPr sz="1400"/>
          </a:p>
          <a:p>
            <a:pPr marL="0" lvl="0" indent="0" algn="l" rtl="0">
              <a:spcBef>
                <a:spcPts val="0"/>
              </a:spcBef>
              <a:spcAft>
                <a:spcPts val="0"/>
              </a:spcAft>
              <a:buNone/>
            </a:pPr>
            <a:r>
              <a:rPr lang="en"/>
              <a:t>File file = new File (BASE_DIRECTORY, userInput);</a:t>
            </a:r>
            <a:endParaRPr/>
          </a:p>
          <a:p>
            <a:pPr marL="0" lvl="0" indent="0" algn="l" rtl="0">
              <a:spcBef>
                <a:spcPts val="0"/>
              </a:spcBef>
              <a:spcAft>
                <a:spcPts val="0"/>
              </a:spcAft>
              <a:buNone/>
            </a:pPr>
            <a:r>
              <a:rPr lang="en"/>
              <a:t>If (file.getCanonicalPath().startsWith(BASE_DIRECTORY)) {//PROCESS FILE</a:t>
            </a:r>
            <a:endParaRPr/>
          </a:p>
          <a:p>
            <a:pPr marL="0" lvl="0" indent="0" algn="l" rtl="0">
              <a:spcBef>
                <a:spcPts val="0"/>
              </a:spcBef>
              <a:spcAft>
                <a:spcPts val="0"/>
              </a:spcAft>
              <a:buNone/>
            </a:pPr>
            <a:r>
              <a:rPr lang="en"/>
              <a: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5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marL="0" lvl="0" indent="0" algn="l" rtl="0">
              <a:spcBef>
                <a:spcPts val="0"/>
              </a:spcBef>
              <a:spcAft>
                <a:spcPts val="0"/>
              </a:spcAft>
              <a:buNone/>
            </a:pPr>
            <a:endParaRPr/>
          </a:p>
        </p:txBody>
      </p:sp>
      <p:sp>
        <p:nvSpPr>
          <p:cNvPr id="1025" name="Google Shape;1025;p5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This document contains the following sections:</a:t>
            </a:r>
            <a:endParaRPr/>
          </a:p>
        </p:txBody>
      </p:sp>
      <p:sp>
        <p:nvSpPr>
          <p:cNvPr id="1026" name="Google Shape;1026;p5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27" name="Google Shape;1027;p5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8" name="Google Shape;1028;p55"/>
          <p:cNvGrpSpPr/>
          <p:nvPr/>
        </p:nvGrpSpPr>
        <p:grpSpPr>
          <a:xfrm>
            <a:off x="457200" y="1378813"/>
            <a:ext cx="776889" cy="621300"/>
            <a:chOff x="457200" y="1378813"/>
            <a:chExt cx="776889" cy="621300"/>
          </a:xfrm>
        </p:grpSpPr>
        <p:sp>
          <p:nvSpPr>
            <p:cNvPr id="1029" name="Google Shape;1029;p55"/>
            <p:cNvSpPr/>
            <p:nvPr/>
          </p:nvSpPr>
          <p:spPr>
            <a:xfrm>
              <a:off x="457200" y="1378813"/>
              <a:ext cx="695400" cy="621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30" name="Google Shape;1030;p55"/>
            <p:cNvSpPr/>
            <p:nvPr/>
          </p:nvSpPr>
          <p:spPr>
            <a:xfrm rot="5400000">
              <a:off x="969614" y="1607625"/>
              <a:ext cx="34032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 name="Google Shape;1031;p55"/>
          <p:cNvGrpSpPr/>
          <p:nvPr/>
        </p:nvGrpSpPr>
        <p:grpSpPr>
          <a:xfrm>
            <a:off x="457200" y="2228725"/>
            <a:ext cx="776889" cy="621300"/>
            <a:chOff x="457200" y="1378813"/>
            <a:chExt cx="776889" cy="621300"/>
          </a:xfrm>
        </p:grpSpPr>
        <p:sp>
          <p:nvSpPr>
            <p:cNvPr id="1032" name="Google Shape;1032;p55"/>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33" name="Google Shape;1033;p55"/>
            <p:cNvSpPr/>
            <p:nvPr/>
          </p:nvSpPr>
          <p:spPr>
            <a:xfrm rot="5400000">
              <a:off x="969614" y="1607625"/>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1034;p55"/>
          <p:cNvGrpSpPr/>
          <p:nvPr/>
        </p:nvGrpSpPr>
        <p:grpSpPr>
          <a:xfrm>
            <a:off x="457200" y="3073850"/>
            <a:ext cx="776889" cy="621300"/>
            <a:chOff x="457200" y="1378813"/>
            <a:chExt cx="776889" cy="621300"/>
          </a:xfrm>
        </p:grpSpPr>
        <p:sp>
          <p:nvSpPr>
            <p:cNvPr id="1035" name="Google Shape;1035;p55"/>
            <p:cNvSpPr/>
            <p:nvPr/>
          </p:nvSpPr>
          <p:spPr>
            <a:xfrm>
              <a:off x="457200" y="1378813"/>
              <a:ext cx="695400" cy="6213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36" name="Google Shape;1036;p55"/>
            <p:cNvSpPr/>
            <p:nvPr/>
          </p:nvSpPr>
          <p:spPr>
            <a:xfrm rot="5400000">
              <a:off x="969614" y="1607625"/>
              <a:ext cx="340325" cy="188625"/>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55"/>
          <p:cNvGrpSpPr/>
          <p:nvPr/>
        </p:nvGrpSpPr>
        <p:grpSpPr>
          <a:xfrm>
            <a:off x="457200" y="3923750"/>
            <a:ext cx="776889" cy="621300"/>
            <a:chOff x="457200" y="1378813"/>
            <a:chExt cx="776889" cy="621300"/>
          </a:xfrm>
        </p:grpSpPr>
        <p:sp>
          <p:nvSpPr>
            <p:cNvPr id="1038" name="Google Shape;1038;p55"/>
            <p:cNvSpPr/>
            <p:nvPr/>
          </p:nvSpPr>
          <p:spPr>
            <a:xfrm>
              <a:off x="457200" y="1378813"/>
              <a:ext cx="695400" cy="621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39" name="Google Shape;1039;p55"/>
            <p:cNvSpPr/>
            <p:nvPr/>
          </p:nvSpPr>
          <p:spPr>
            <a:xfrm rot="5400000">
              <a:off x="969614" y="1607625"/>
              <a:ext cx="34032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0" name="Google Shape;1040;p55"/>
          <p:cNvSpPr txBox="1"/>
          <p:nvPr/>
        </p:nvSpPr>
        <p:spPr>
          <a:xfrm>
            <a:off x="-12450" y="137882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Network Topology</a:t>
            </a:r>
            <a:endParaRPr sz="1800" b="1">
              <a:solidFill>
                <a:schemeClr val="dk1"/>
              </a:solidFill>
              <a:latin typeface="Roboto"/>
              <a:ea typeface="Roboto"/>
              <a:cs typeface="Roboto"/>
              <a:sym typeface="Roboto"/>
            </a:endParaRPr>
          </a:p>
        </p:txBody>
      </p:sp>
      <p:sp>
        <p:nvSpPr>
          <p:cNvPr id="1041" name="Google Shape;1041;p5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5"/>
          <p:cNvSpPr txBox="1"/>
          <p:nvPr/>
        </p:nvSpPr>
        <p:spPr>
          <a:xfrm>
            <a:off x="-12425" y="2233550"/>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45" name="Google Shape;1045;p55"/>
          <p:cNvSpPr txBox="1"/>
          <p:nvPr/>
        </p:nvSpPr>
        <p:spPr>
          <a:xfrm>
            <a:off x="150" y="30762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46" name="Google Shape;1046;p55"/>
          <p:cNvSpPr txBox="1"/>
          <p:nvPr/>
        </p:nvSpPr>
        <p:spPr>
          <a:xfrm>
            <a:off x="-12300" y="39189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Google Shape;1231;p7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Preventing Brute Force Attacks</a:t>
            </a:r>
            <a:endParaRPr/>
          </a:p>
        </p:txBody>
      </p:sp>
      <p:sp>
        <p:nvSpPr>
          <p:cNvPr id="1232" name="Google Shape;1232;p7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33" name="Google Shape;1233;p73"/>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b="1"/>
              <a:t>What kind of alarm can be set to detect future brute force attacks?</a:t>
            </a:r>
            <a:endParaRPr sz="1400" b="1"/>
          </a:p>
          <a:p>
            <a:pPr marL="0" lvl="0" indent="0" algn="l" rtl="0">
              <a:spcBef>
                <a:spcPts val="0"/>
              </a:spcBef>
              <a:spcAft>
                <a:spcPts val="0"/>
              </a:spcAft>
              <a:buNone/>
            </a:pPr>
            <a:r>
              <a:rPr lang="en" sz="1400"/>
              <a:t>An alarm should be set that can detect the number of failed login attempts.</a:t>
            </a:r>
            <a:endParaRPr sz="1400"/>
          </a:p>
          <a:p>
            <a:pPr marL="0" lvl="0" indent="0" algn="l" rtl="0">
              <a:spcBef>
                <a:spcPts val="0"/>
              </a:spcBef>
              <a:spcAft>
                <a:spcPts val="0"/>
              </a:spcAft>
              <a:buNone/>
            </a:pP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 sz="1400" b="1"/>
              <a:t>What threshold would you set to activate this alarm?</a:t>
            </a:r>
            <a:endParaRPr sz="1400" b="1"/>
          </a:p>
          <a:p>
            <a:pPr marL="0" lvl="0" indent="0" algn="l" rtl="0">
              <a:spcBef>
                <a:spcPts val="0"/>
              </a:spcBef>
              <a:spcAft>
                <a:spcPts val="0"/>
              </a:spcAft>
              <a:buNone/>
            </a:pPr>
            <a:r>
              <a:rPr lang="en" sz="1400"/>
              <a:t>The threshold should be five failed attempts. If it surpasses five, then shut down authentication fo the user for either a period of time or until security resets the user account.</a:t>
            </a:r>
            <a:endParaRPr sz="1400"/>
          </a:p>
        </p:txBody>
      </p:sp>
      <p:sp>
        <p:nvSpPr>
          <p:cNvPr id="1234" name="Google Shape;1234;p73"/>
          <p:cNvSpPr txBox="1">
            <a:spLocks noGrp="1"/>
          </p:cNvSpPr>
          <p:nvPr>
            <p:ph type="subTitle" idx="3"/>
          </p:nvPr>
        </p:nvSpPr>
        <p:spPr>
          <a:xfrm>
            <a:off x="4466800" y="1451625"/>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b="1"/>
              <a:t>What configuration can be set on the host to block brute force attacks?</a:t>
            </a:r>
            <a:endParaRPr sz="1400" b="1"/>
          </a:p>
          <a:p>
            <a:pPr marL="228600" lvl="0" indent="-203200" algn="l" rtl="0">
              <a:spcBef>
                <a:spcPts val="0"/>
              </a:spcBef>
              <a:spcAft>
                <a:spcPts val="0"/>
              </a:spcAft>
              <a:buSzPts val="1400"/>
              <a:buChar char="●"/>
            </a:pPr>
            <a:r>
              <a:rPr lang="en" sz="1400"/>
              <a:t>Multi-factor authentication</a:t>
            </a:r>
            <a:endParaRPr sz="1400"/>
          </a:p>
          <a:p>
            <a:pPr marL="228600" lvl="0" indent="-203200" algn="l" rtl="0">
              <a:spcBef>
                <a:spcPts val="0"/>
              </a:spcBef>
              <a:spcAft>
                <a:spcPts val="0"/>
              </a:spcAft>
              <a:buSzPts val="1400"/>
              <a:buChar char="●"/>
            </a:pPr>
            <a:r>
              <a:rPr lang="en" sz="1400"/>
              <a:t>Limit the number of failed logins before the account is shut down</a:t>
            </a:r>
            <a:endParaRPr sz="1400"/>
          </a:p>
          <a:p>
            <a:pPr marL="0" lvl="0" indent="0" algn="l" rtl="0">
              <a:spcBef>
                <a:spcPts val="0"/>
              </a:spcBef>
              <a:spcAft>
                <a:spcPts val="0"/>
              </a:spcAft>
              <a:buClr>
                <a:schemeClr val="dk1"/>
              </a:buClr>
              <a:buSzPts val="1100"/>
              <a:buFont typeface="Arial"/>
              <a:buNone/>
            </a:pPr>
            <a:endParaRPr sz="800"/>
          </a:p>
          <a:p>
            <a:pPr marL="0" lvl="0" indent="0" algn="l" rtl="0">
              <a:spcBef>
                <a:spcPts val="0"/>
              </a:spcBef>
              <a:spcAft>
                <a:spcPts val="0"/>
              </a:spcAft>
              <a:buClr>
                <a:schemeClr val="dk1"/>
              </a:buClr>
              <a:buSzPts val="1100"/>
              <a:buFont typeface="Arial"/>
              <a:buNone/>
            </a:pPr>
            <a:r>
              <a:rPr lang="en" sz="1400" b="1"/>
              <a:t>Describe the solution. If possible, provide the required command line(s). </a:t>
            </a:r>
            <a:endParaRPr sz="1400" b="1"/>
          </a:p>
          <a:p>
            <a:pPr marL="228600" lvl="0" indent="-203200" algn="l" rtl="0">
              <a:spcBef>
                <a:spcPts val="0"/>
              </a:spcBef>
              <a:spcAft>
                <a:spcPts val="0"/>
              </a:spcAft>
              <a:buSzPts val="1400"/>
              <a:buChar char="●"/>
            </a:pPr>
            <a:r>
              <a:rPr lang="en" sz="1400"/>
              <a:t>Multi-factor authentication ensures that a password alone cannot access an account</a:t>
            </a:r>
            <a:endParaRPr sz="1400"/>
          </a:p>
          <a:p>
            <a:pPr marL="228600" lvl="0" indent="-203200" algn="l" rtl="0">
              <a:spcBef>
                <a:spcPts val="0"/>
              </a:spcBef>
              <a:spcAft>
                <a:spcPts val="0"/>
              </a:spcAft>
              <a:buSzPts val="1400"/>
              <a:buChar char="●"/>
            </a:pPr>
            <a:r>
              <a:rPr lang="en" sz="1400"/>
              <a:t>Limiting the number of failed logins prevents attackers from constantly trying until they are let in</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sp>
        <p:nvSpPr>
          <p:cNvPr id="1239" name="Google Shape;1239;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Detecting the WebDAV Connection</a:t>
            </a:r>
            <a:endParaRPr/>
          </a:p>
        </p:txBody>
      </p:sp>
      <p:sp>
        <p:nvSpPr>
          <p:cNvPr id="1240" name="Google Shape;1240;p74"/>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b="1"/>
              <a:t>What kind of alarm can be set to detect future access to this directory?</a:t>
            </a:r>
            <a:endParaRPr sz="1400" b="1"/>
          </a:p>
          <a:p>
            <a:pPr marL="0" lvl="0" indent="0" algn="l" rtl="0">
              <a:spcBef>
                <a:spcPts val="0"/>
              </a:spcBef>
              <a:spcAft>
                <a:spcPts val="0"/>
              </a:spcAft>
              <a:buClr>
                <a:schemeClr val="dk1"/>
              </a:buClr>
              <a:buSzPts val="1100"/>
              <a:buFont typeface="Arial"/>
              <a:buNone/>
            </a:pPr>
            <a:r>
              <a:rPr lang="en" sz="1400">
                <a:solidFill>
                  <a:schemeClr val="dk1"/>
                </a:solidFill>
              </a:rPr>
              <a:t>An alarm should be created that alerts security anytime someone other than Ryan attempts to access the webdav directory.</a:t>
            </a:r>
            <a:endParaRPr sz="1400">
              <a:solidFill>
                <a:schemeClr val="dk1"/>
              </a:solidFill>
            </a:endParaRPr>
          </a:p>
          <a:p>
            <a:pPr marL="0" lvl="0" indent="0" algn="l" rtl="0">
              <a:spcBef>
                <a:spcPts val="0"/>
              </a:spcBef>
              <a:spcAft>
                <a:spcPts val="0"/>
              </a:spcAft>
              <a:buNone/>
            </a:pP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 sz="1400" b="1"/>
              <a:t>What threshold would you set to activate this alarm?</a:t>
            </a:r>
            <a:endParaRPr sz="1400" b="1"/>
          </a:p>
          <a:p>
            <a:pPr marL="0" lvl="0" indent="0" algn="l" rtl="0">
              <a:spcBef>
                <a:spcPts val="0"/>
              </a:spcBef>
              <a:spcAft>
                <a:spcPts val="0"/>
              </a:spcAft>
              <a:buClr>
                <a:schemeClr val="dk1"/>
              </a:buClr>
              <a:buSzPts val="1100"/>
              <a:buFont typeface="Arial"/>
              <a:buNone/>
            </a:pPr>
            <a:r>
              <a:rPr lang="en" sz="1400">
                <a:solidFill>
                  <a:schemeClr val="dk1"/>
                </a:solidFill>
              </a:rPr>
              <a:t>There is no threshold. Ryan is supposed to be the only person with access. Anyone else accessing it should activate the alarm.</a:t>
            </a:r>
            <a:endParaRPr sz="1400"/>
          </a:p>
        </p:txBody>
      </p:sp>
      <p:sp>
        <p:nvSpPr>
          <p:cNvPr id="1241" name="Google Shape;1241;p74"/>
          <p:cNvSpPr txBox="1">
            <a:spLocks noGrp="1"/>
          </p:cNvSpPr>
          <p:nvPr>
            <p:ph type="subTitle" idx="3"/>
          </p:nvPr>
        </p:nvSpPr>
        <p:spPr>
          <a:xfrm>
            <a:off x="4451500" y="1466925"/>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b="1"/>
              <a:t>What configuration can be set on the host to control access?</a:t>
            </a:r>
            <a:endParaRPr sz="1400">
              <a:solidFill>
                <a:schemeClr val="dk1"/>
              </a:solidFill>
            </a:endParaRPr>
          </a:p>
          <a:p>
            <a:pPr marL="228600" lvl="0" indent="-203200" algn="l" rtl="0">
              <a:spcBef>
                <a:spcPts val="0"/>
              </a:spcBef>
              <a:spcAft>
                <a:spcPts val="0"/>
              </a:spcAft>
              <a:buSzPts val="1400"/>
              <a:buChar char="●"/>
            </a:pPr>
            <a:r>
              <a:rPr lang="en" sz="1400"/>
              <a:t>Multi-factor authentication</a:t>
            </a:r>
            <a:endParaRPr sz="1400"/>
          </a:p>
          <a:p>
            <a:pPr marL="228600" lvl="0" indent="-203200" algn="l" rtl="0">
              <a:spcBef>
                <a:spcPts val="0"/>
              </a:spcBef>
              <a:spcAft>
                <a:spcPts val="0"/>
              </a:spcAft>
              <a:buSzPts val="1400"/>
              <a:buChar char="●"/>
            </a:pPr>
            <a:r>
              <a:rPr lang="en" sz="1400"/>
              <a:t>Configure Apache to allow SSL to encrypt data in transfer</a:t>
            </a:r>
            <a:endParaRPr sz="1400"/>
          </a:p>
          <a:p>
            <a:pPr marL="0" lvl="0" indent="0" algn="l" rtl="0">
              <a:spcBef>
                <a:spcPts val="0"/>
              </a:spcBef>
              <a:spcAft>
                <a:spcPts val="0"/>
              </a:spcAft>
              <a:buClr>
                <a:schemeClr val="dk1"/>
              </a:buClr>
              <a:buSzPts val="1100"/>
              <a:buFont typeface="Arial"/>
              <a:buNone/>
            </a:pPr>
            <a:endParaRPr sz="800"/>
          </a:p>
          <a:p>
            <a:pPr marL="0" lvl="0" indent="0" algn="l" rtl="0">
              <a:spcBef>
                <a:spcPts val="0"/>
              </a:spcBef>
              <a:spcAft>
                <a:spcPts val="0"/>
              </a:spcAft>
              <a:buClr>
                <a:schemeClr val="dk1"/>
              </a:buClr>
              <a:buSzPts val="1100"/>
              <a:buFont typeface="Arial"/>
              <a:buNone/>
            </a:pPr>
            <a:r>
              <a:rPr lang="en" sz="1400" b="1"/>
              <a:t>Describe the solution. If possible, provide the required command line(s). </a:t>
            </a:r>
            <a:endParaRPr sz="1400" b="1"/>
          </a:p>
          <a:p>
            <a:pPr marL="228600" lvl="0" indent="-203200" algn="l" rtl="0">
              <a:spcBef>
                <a:spcPts val="0"/>
              </a:spcBef>
              <a:spcAft>
                <a:spcPts val="0"/>
              </a:spcAft>
              <a:buSzPts val="1400"/>
              <a:buChar char="●"/>
            </a:pPr>
            <a:r>
              <a:rPr lang="en" sz="1400"/>
              <a:t>On open-source multi-factor authentication program is WiKID Authentication System and uses public key cryptography</a:t>
            </a:r>
            <a:endParaRPr sz="1400"/>
          </a:p>
          <a:p>
            <a:pPr marL="228600" lvl="0" indent="-203200" algn="l" rtl="0">
              <a:spcBef>
                <a:spcPts val="0"/>
              </a:spcBef>
              <a:spcAft>
                <a:spcPts val="0"/>
              </a:spcAft>
              <a:buSzPts val="1400"/>
              <a:buChar char="●"/>
            </a:pPr>
            <a:r>
              <a:rPr lang="en" sz="1400"/>
              <a:t>Generate SSL keys before editing the httpd.conf file</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6" name="Google Shape;1246;p7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Identifying Reverse Shell Uploads</a:t>
            </a:r>
            <a:endParaRPr/>
          </a:p>
        </p:txBody>
      </p:sp>
      <p:sp>
        <p:nvSpPr>
          <p:cNvPr id="1247" name="Google Shape;1247;p75"/>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b="1"/>
              <a:t>What kind of alarm can be set to detect future file uploads?</a:t>
            </a:r>
            <a:endParaRPr sz="1400" b="1"/>
          </a:p>
          <a:p>
            <a:pPr marL="0" lvl="0" indent="0" algn="l" rtl="0">
              <a:spcBef>
                <a:spcPts val="0"/>
              </a:spcBef>
              <a:spcAft>
                <a:spcPts val="0"/>
              </a:spcAft>
              <a:buNone/>
            </a:pPr>
            <a:r>
              <a:rPr lang="en" sz="1400"/>
              <a:t>Create an alarm that sends an alert anytime a .php file is uploaded to the file system.</a:t>
            </a:r>
            <a:endParaRPr sz="1400"/>
          </a:p>
          <a:p>
            <a:pPr marL="0" lvl="0" indent="0" algn="l" rtl="0">
              <a:spcBef>
                <a:spcPts val="0"/>
              </a:spcBef>
              <a:spcAft>
                <a:spcPts val="0"/>
              </a:spcAft>
              <a:buNone/>
            </a:pP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 sz="1400" b="1"/>
              <a:t>What threshold would you set to activate this alarm?</a:t>
            </a:r>
            <a:endParaRPr sz="1400" b="1"/>
          </a:p>
          <a:p>
            <a:pPr marL="0" lvl="0" indent="0" algn="l" rtl="0">
              <a:spcBef>
                <a:spcPts val="0"/>
              </a:spcBef>
              <a:spcAft>
                <a:spcPts val="0"/>
              </a:spcAft>
              <a:buClr>
                <a:schemeClr val="dk1"/>
              </a:buClr>
              <a:buSzPts val="1100"/>
              <a:buFont typeface="Arial"/>
              <a:buNone/>
            </a:pPr>
            <a:r>
              <a:rPr lang="en" sz="1400"/>
              <a:t>The threshold is one. Any .php file upload should generate an alarm.</a:t>
            </a:r>
            <a:endParaRPr sz="1400"/>
          </a:p>
          <a:p>
            <a:pPr marL="0" lvl="0" indent="0" algn="l" rtl="0">
              <a:spcBef>
                <a:spcPts val="0"/>
              </a:spcBef>
              <a:spcAft>
                <a:spcPts val="0"/>
              </a:spcAft>
              <a:buNone/>
            </a:pPr>
            <a:endParaRPr sz="1400"/>
          </a:p>
        </p:txBody>
      </p:sp>
      <p:sp>
        <p:nvSpPr>
          <p:cNvPr id="1248" name="Google Shape;1248;p75"/>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b="1"/>
              <a:t>What configuration can be set on the host to block file uploads?</a:t>
            </a:r>
            <a:endParaRPr sz="1400" b="1"/>
          </a:p>
          <a:p>
            <a:pPr marL="457200" lvl="0" indent="-317500" algn="l" rtl="0">
              <a:spcBef>
                <a:spcPts val="0"/>
              </a:spcBef>
              <a:spcAft>
                <a:spcPts val="0"/>
              </a:spcAft>
              <a:buSzPts val="1400"/>
              <a:buChar char="●"/>
            </a:pPr>
            <a:r>
              <a:rPr lang="en" sz="1400"/>
              <a:t>Block execution of file types used in a possible attack, such as .php.</a:t>
            </a:r>
            <a:endParaRPr sz="1400"/>
          </a:p>
          <a:p>
            <a:pPr marL="457200" lvl="0" indent="-317500" algn="l" rtl="0">
              <a:spcBef>
                <a:spcPts val="0"/>
              </a:spcBef>
              <a:spcAft>
                <a:spcPts val="0"/>
              </a:spcAft>
              <a:buSzPts val="1400"/>
              <a:buChar char="●"/>
            </a:pPr>
            <a:r>
              <a:rPr lang="en" sz="1400"/>
              <a:t>Require authentication to upload files</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 sz="1400" b="1"/>
              <a:t>Describe the solution. If possible, provide the required command line. </a:t>
            </a:r>
            <a:endParaRPr sz="1400" b="1"/>
          </a:p>
          <a:p>
            <a:pPr marL="457200" lvl="0" indent="-317500" algn="l" rtl="0">
              <a:spcBef>
                <a:spcPts val="0"/>
              </a:spcBef>
              <a:spcAft>
                <a:spcPts val="0"/>
              </a:spcAft>
              <a:buSzPts val="1400"/>
              <a:buChar char="●"/>
            </a:pPr>
            <a:r>
              <a:rPr lang="en" sz="1400"/>
              <a:t>If using WordPress, php execution can be blocked. It can be done by following the path below</a:t>
            </a:r>
            <a:endParaRPr sz="1400"/>
          </a:p>
          <a:p>
            <a:pPr marL="0" lvl="0" indent="0" algn="l" rtl="0">
              <a:spcBef>
                <a:spcPts val="0"/>
              </a:spcBef>
              <a:spcAft>
                <a:spcPts val="0"/>
              </a:spcAft>
              <a:buNone/>
            </a:pPr>
            <a:r>
              <a:rPr lang="en" sz="1400"/>
              <a:t>cPanel&gt;FileManager&gt;uploads&gt;.htaccess</a:t>
            </a:r>
            <a:endParaRPr sz="1400"/>
          </a:p>
          <a:p>
            <a:pPr marL="0" lvl="0" indent="0" algn="l" rtl="0">
              <a:spcBef>
                <a:spcPts val="0"/>
              </a:spcBef>
              <a:spcAft>
                <a:spcPts val="0"/>
              </a:spcAft>
              <a:buNone/>
            </a:pPr>
            <a:endParaRPr sz="14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52"/>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5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Network Topology </a:t>
            </a:r>
            <a:endParaRPr/>
          </a:p>
        </p:txBody>
      </p:sp>
      <p:sp>
        <p:nvSpPr>
          <p:cNvPr id="1052" name="Google Shape;1052;p5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57"/>
          <p:cNvSpPr txBox="1">
            <a:spLocks noGrp="1"/>
          </p:cNvSpPr>
          <p:nvPr>
            <p:ph type="subTitle" idx="3"/>
          </p:nvPr>
        </p:nvSpPr>
        <p:spPr>
          <a:xfrm>
            <a:off x="7056300" y="910475"/>
            <a:ext cx="1814100" cy="3784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Clr>
                <a:schemeClr val="dk1"/>
              </a:buClr>
              <a:buSzPts val="1100"/>
              <a:buFont typeface="Arial"/>
              <a:buNone/>
            </a:pPr>
            <a:r>
              <a:rPr lang="en" sz="1100">
                <a:latin typeface="Roboto Black"/>
                <a:ea typeface="Roboto Black"/>
                <a:cs typeface="Roboto Black"/>
                <a:sym typeface="Roboto Black"/>
              </a:rPr>
              <a:t>Network</a:t>
            </a:r>
            <a:endParaRPr sz="1100" b="1"/>
          </a:p>
          <a:p>
            <a:pPr marL="0" lvl="0" indent="0" algn="l" rtl="0">
              <a:spcBef>
                <a:spcPts val="0"/>
              </a:spcBef>
              <a:spcAft>
                <a:spcPts val="0"/>
              </a:spcAft>
              <a:buClr>
                <a:schemeClr val="dk1"/>
              </a:buClr>
              <a:buSzPts val="1100"/>
              <a:buFont typeface="Arial"/>
              <a:buNone/>
            </a:pPr>
            <a:r>
              <a:rPr lang="en"/>
              <a:t>Address Range: 192.168.1.0/24</a:t>
            </a:r>
            <a:endParaRPr/>
          </a:p>
          <a:p>
            <a:pPr marL="0" lvl="0" indent="0" algn="l" rtl="0">
              <a:spcBef>
                <a:spcPts val="0"/>
              </a:spcBef>
              <a:spcAft>
                <a:spcPts val="0"/>
              </a:spcAft>
              <a:buClr>
                <a:schemeClr val="dk1"/>
              </a:buClr>
              <a:buSzPts val="1100"/>
              <a:buFont typeface="Arial"/>
              <a:buNone/>
            </a:pPr>
            <a:r>
              <a:rPr lang="en"/>
              <a:t>Netmask: 255.255.255.0</a:t>
            </a:r>
            <a:endParaRPr/>
          </a:p>
          <a:p>
            <a:pPr marL="0" lvl="0" indent="0" algn="l" rtl="0">
              <a:spcBef>
                <a:spcPts val="0"/>
              </a:spcBef>
              <a:spcAft>
                <a:spcPts val="0"/>
              </a:spcAft>
              <a:buClr>
                <a:schemeClr val="dk1"/>
              </a:buClr>
              <a:buSzPts val="1100"/>
              <a:buFont typeface="Arial"/>
              <a:buNone/>
            </a:pPr>
            <a:r>
              <a:rPr lang="en"/>
              <a:t>Gateway: 192.168.1.1</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sz="1100">
                <a:latin typeface="Roboto Black"/>
                <a:ea typeface="Roboto Black"/>
                <a:cs typeface="Roboto Black"/>
                <a:sym typeface="Roboto Black"/>
              </a:rPr>
              <a:t>Machines</a:t>
            </a:r>
            <a:endParaRPr sz="1100">
              <a:latin typeface="Roboto Black"/>
              <a:ea typeface="Roboto Black"/>
              <a:cs typeface="Roboto Black"/>
              <a:sym typeface="Roboto Black"/>
            </a:endParaRPr>
          </a:p>
          <a:p>
            <a:pPr marL="0" lvl="0" indent="0" algn="l" rtl="0">
              <a:spcBef>
                <a:spcPts val="0"/>
              </a:spcBef>
              <a:spcAft>
                <a:spcPts val="0"/>
              </a:spcAft>
              <a:buClr>
                <a:schemeClr val="dk1"/>
              </a:buClr>
              <a:buSzPts val="1100"/>
              <a:buFont typeface="Arial"/>
              <a:buNone/>
            </a:pPr>
            <a:r>
              <a:rPr lang="en"/>
              <a:t>IPv4: 192.168.1.1</a:t>
            </a:r>
            <a:endParaRPr/>
          </a:p>
          <a:p>
            <a:pPr marL="0" lvl="0" indent="0" algn="l" rtl="0">
              <a:spcBef>
                <a:spcPts val="0"/>
              </a:spcBef>
              <a:spcAft>
                <a:spcPts val="0"/>
              </a:spcAft>
              <a:buClr>
                <a:schemeClr val="dk1"/>
              </a:buClr>
              <a:buSzPts val="1100"/>
              <a:buFont typeface="Arial"/>
              <a:buNone/>
            </a:pPr>
            <a:r>
              <a:rPr lang="en"/>
              <a:t>OS: Linux</a:t>
            </a:r>
            <a:endParaRPr/>
          </a:p>
          <a:p>
            <a:pPr marL="0" lvl="0" indent="0" algn="l" rtl="0">
              <a:spcBef>
                <a:spcPts val="0"/>
              </a:spcBef>
              <a:spcAft>
                <a:spcPts val="0"/>
              </a:spcAft>
              <a:buClr>
                <a:schemeClr val="dk1"/>
              </a:buClr>
              <a:buSzPts val="1100"/>
              <a:buFont typeface="Arial"/>
              <a:buNone/>
            </a:pPr>
            <a:r>
              <a:rPr lang="en"/>
              <a:t>Hostname: ML-RefVM-684427</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IPv4:192.168.1.90</a:t>
            </a:r>
            <a:endParaRPr/>
          </a:p>
          <a:p>
            <a:pPr marL="0" lvl="0" indent="0" algn="l" rtl="0">
              <a:spcBef>
                <a:spcPts val="0"/>
              </a:spcBef>
              <a:spcAft>
                <a:spcPts val="0"/>
              </a:spcAft>
              <a:buClr>
                <a:schemeClr val="dk1"/>
              </a:buClr>
              <a:buSzPts val="1100"/>
              <a:buFont typeface="Arial"/>
              <a:buNone/>
            </a:pPr>
            <a:r>
              <a:rPr lang="en"/>
              <a:t>OS: Kali Linux</a:t>
            </a:r>
            <a:endParaRPr/>
          </a:p>
          <a:p>
            <a:pPr marL="0" lvl="0" indent="0" algn="l" rtl="0">
              <a:spcBef>
                <a:spcPts val="0"/>
              </a:spcBef>
              <a:spcAft>
                <a:spcPts val="0"/>
              </a:spcAft>
              <a:buClr>
                <a:schemeClr val="dk1"/>
              </a:buClr>
              <a:buSzPts val="1100"/>
              <a:buFont typeface="Arial"/>
              <a:buNone/>
            </a:pPr>
            <a:r>
              <a:rPr lang="en"/>
              <a:t>Hostname: Kali</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IPv4:192.168.1.100</a:t>
            </a:r>
            <a:endParaRPr/>
          </a:p>
          <a:p>
            <a:pPr marL="0" lvl="0" indent="0" algn="l" rtl="0">
              <a:spcBef>
                <a:spcPts val="0"/>
              </a:spcBef>
              <a:spcAft>
                <a:spcPts val="0"/>
              </a:spcAft>
              <a:buClr>
                <a:schemeClr val="dk1"/>
              </a:buClr>
              <a:buSzPts val="1100"/>
              <a:buFont typeface="Arial"/>
              <a:buNone/>
            </a:pPr>
            <a:r>
              <a:rPr lang="en"/>
              <a:t>OS: Linux</a:t>
            </a:r>
            <a:endParaRPr/>
          </a:p>
          <a:p>
            <a:pPr marL="0" lvl="0" indent="0" algn="l" rtl="0">
              <a:spcBef>
                <a:spcPts val="0"/>
              </a:spcBef>
              <a:spcAft>
                <a:spcPts val="0"/>
              </a:spcAft>
              <a:buClr>
                <a:schemeClr val="dk1"/>
              </a:buClr>
              <a:buSzPts val="1100"/>
              <a:buFont typeface="Arial"/>
              <a:buNone/>
            </a:pPr>
            <a:r>
              <a:rPr lang="en"/>
              <a:t>Hostname: ELK</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IPv4: 192.168.1.105</a:t>
            </a:r>
            <a:endParaRPr/>
          </a:p>
          <a:p>
            <a:pPr marL="0" lvl="0" indent="0" algn="l" rtl="0">
              <a:spcBef>
                <a:spcPts val="0"/>
              </a:spcBef>
              <a:spcAft>
                <a:spcPts val="0"/>
              </a:spcAft>
              <a:buClr>
                <a:schemeClr val="dk1"/>
              </a:buClr>
              <a:buSzPts val="1100"/>
              <a:buFont typeface="Arial"/>
              <a:buNone/>
            </a:pPr>
            <a:r>
              <a:rPr lang="en"/>
              <a:t>OS: Windows 10</a:t>
            </a:r>
            <a:endParaRPr/>
          </a:p>
          <a:p>
            <a:pPr marL="0" lvl="0" indent="0" algn="l" rtl="0">
              <a:spcBef>
                <a:spcPts val="0"/>
              </a:spcBef>
              <a:spcAft>
                <a:spcPts val="0"/>
              </a:spcAft>
              <a:buClr>
                <a:schemeClr val="dk1"/>
              </a:buClr>
              <a:buSzPts val="1100"/>
              <a:buFont typeface="Arial"/>
              <a:buNone/>
            </a:pPr>
            <a:r>
              <a:rPr lang="en"/>
              <a:t>Hostname: Capstone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058" name="Google Shape;1058;p57"/>
          <p:cNvSpPr txBox="1">
            <a:spLocks noGrp="1"/>
          </p:cNvSpPr>
          <p:nvPr>
            <p:ph type="title"/>
          </p:nvPr>
        </p:nvSpPr>
        <p:spPr>
          <a:xfrm>
            <a:off x="-12425" y="0"/>
            <a:ext cx="6699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Network Topology</a:t>
            </a:r>
            <a:endParaRPr/>
          </a:p>
        </p:txBody>
      </p:sp>
      <p:sp>
        <p:nvSpPr>
          <p:cNvPr id="1059" name="Google Shape;1059;p57"/>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060" name="Google Shape;1060;p57"/>
          <p:cNvPicPr preferRelativeResize="0"/>
          <p:nvPr/>
        </p:nvPicPr>
        <p:blipFill>
          <a:blip r:embed="rId3">
            <a:alphaModFix/>
          </a:blip>
          <a:stretch>
            <a:fillRect/>
          </a:stretch>
        </p:blipFill>
        <p:spPr>
          <a:xfrm>
            <a:off x="1407675" y="845488"/>
            <a:ext cx="4714875" cy="3914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pic>
        <p:nvPicPr>
          <p:cNvPr id="1065" name="Google Shape;1065;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6" name="Google Shape;1066;p5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a:t>
            </a:fld>
            <a:endParaRPr sz="600"/>
          </a:p>
        </p:txBody>
      </p:sp>
      <p:sp>
        <p:nvSpPr>
          <p:cNvPr id="1067" name="Google Shape;1067;p58"/>
          <p:cNvSpPr txBox="1">
            <a:spLocks noGrp="1"/>
          </p:cNvSpPr>
          <p:nvPr>
            <p:ph type="title"/>
          </p:nvPr>
        </p:nvSpPr>
        <p:spPr>
          <a:xfrm>
            <a:off x="274325" y="1851100"/>
            <a:ext cx="8595300" cy="102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a:t>Red Team</a:t>
            </a:r>
            <a:endParaRPr b="1"/>
          </a:p>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marL="0" lvl="0" indent="0" algn="ctr" rtl="0">
              <a:spcBef>
                <a:spcPts val="0"/>
              </a:spcBef>
              <a:spcAft>
                <a:spcPts val="0"/>
              </a:spcAft>
              <a:buNone/>
            </a:pPr>
            <a:endParaRPr>
              <a:latin typeface="Roboto Light"/>
              <a:ea typeface="Roboto Light"/>
              <a:cs typeface="Roboto Light"/>
              <a:sym typeface="Roboto Light"/>
            </a:endParaRPr>
          </a:p>
        </p:txBody>
      </p:sp>
      <p:sp>
        <p:nvSpPr>
          <p:cNvPr id="1068" name="Google Shape;1068;p5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5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Recon: Describing the Target</a:t>
            </a:r>
            <a:endParaRPr/>
          </a:p>
        </p:txBody>
      </p:sp>
      <p:sp>
        <p:nvSpPr>
          <p:cNvPr id="1074" name="Google Shape;1074;p5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marR="0" lvl="0" indent="0" algn="l" rtl="0">
              <a:lnSpc>
                <a:spcPct val="100000"/>
              </a:lnSpc>
              <a:spcBef>
                <a:spcPts val="0"/>
              </a:spcBef>
              <a:spcAft>
                <a:spcPts val="0"/>
              </a:spcAft>
              <a:buNone/>
            </a:pPr>
            <a:r>
              <a:rPr lang="en">
                <a:latin typeface="Roboto Medium"/>
                <a:ea typeface="Roboto Medium"/>
                <a:cs typeface="Roboto Medium"/>
                <a:sym typeface="Roboto Medium"/>
              </a:rPr>
              <a:t>Nmap identified the following hosts on the network:</a:t>
            </a:r>
            <a:endParaRPr>
              <a:latin typeface="Roboto Medium"/>
              <a:ea typeface="Roboto Medium"/>
              <a:cs typeface="Roboto Medium"/>
              <a:sym typeface="Roboto Medium"/>
            </a:endParaRPr>
          </a:p>
        </p:txBody>
      </p:sp>
      <p:sp>
        <p:nvSpPr>
          <p:cNvPr id="1075" name="Google Shape;1075;p5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076" name="Google Shape;1076;p59"/>
          <p:cNvGraphicFramePr/>
          <p:nvPr/>
        </p:nvGraphicFramePr>
        <p:xfrm>
          <a:off x="419800" y="1198750"/>
          <a:ext cx="3000000" cy="3000000"/>
        </p:xfrm>
        <a:graphic>
          <a:graphicData uri="http://schemas.openxmlformats.org/drawingml/2006/table">
            <a:tbl>
              <a:tblPr>
                <a:noFill/>
                <a:tableStyleId>{A4AC1CCE-82A0-4E2D-B1C1-46EF322B38A5}</a:tableStyleId>
              </a:tblPr>
              <a:tblGrid>
                <a:gridCol w="2782200">
                  <a:extLst>
                    <a:ext uri="{9D8B030D-6E8A-4147-A177-3AD203B41FA5}">
                      <a16:colId xmlns:a16="http://schemas.microsoft.com/office/drawing/2014/main" val="20000"/>
                    </a:ext>
                  </a:extLst>
                </a:gridCol>
                <a:gridCol w="2782200">
                  <a:extLst>
                    <a:ext uri="{9D8B030D-6E8A-4147-A177-3AD203B41FA5}">
                      <a16:colId xmlns:a16="http://schemas.microsoft.com/office/drawing/2014/main" val="20001"/>
                    </a:ext>
                  </a:extLst>
                </a:gridCol>
                <a:gridCol w="2782200">
                  <a:extLst>
                    <a:ext uri="{9D8B030D-6E8A-4147-A177-3AD203B41FA5}">
                      <a16:colId xmlns:a16="http://schemas.microsoft.com/office/drawing/2014/main" val="20002"/>
                    </a:ext>
                  </a:extLst>
                </a:gridCol>
              </a:tblGrid>
              <a:tr h="403225">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793475">
                <a:tc>
                  <a:txBody>
                    <a:bodyPr/>
                    <a:lstStyle/>
                    <a:p>
                      <a:pPr marL="0" lvl="0" indent="0" algn="l" rtl="0">
                        <a:spcBef>
                          <a:spcPts val="0"/>
                        </a:spcBef>
                        <a:spcAft>
                          <a:spcPts val="0"/>
                        </a:spcAft>
                        <a:buNone/>
                      </a:pPr>
                      <a:r>
                        <a:rPr lang="en" sz="1200">
                          <a:latin typeface="Roboto"/>
                          <a:ea typeface="Roboto"/>
                          <a:cs typeface="Roboto"/>
                          <a:sym typeface="Roboto"/>
                        </a:rPr>
                        <a:t>ML-RefVm-684427</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a:ea typeface="Roboto"/>
                          <a:cs typeface="Roboto"/>
                          <a:sym typeface="Roboto"/>
                        </a:rPr>
                        <a:t>192.168.1.1</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 sz="1200">
                          <a:latin typeface="Roboto"/>
                          <a:ea typeface="Roboto"/>
                          <a:cs typeface="Roboto"/>
                          <a:sym typeface="Roboto"/>
                        </a:rPr>
                        <a:t>Hypervisoor Host</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793475">
                <a:tc>
                  <a:txBody>
                    <a:bodyPr/>
                    <a:lstStyle/>
                    <a:p>
                      <a:pPr marL="0" lvl="0" indent="0" algn="l" rtl="0">
                        <a:spcBef>
                          <a:spcPts val="0"/>
                        </a:spcBef>
                        <a:spcAft>
                          <a:spcPts val="0"/>
                        </a:spcAft>
                        <a:buNone/>
                      </a:pPr>
                      <a:r>
                        <a:rPr lang="en" sz="1200">
                          <a:latin typeface="Roboto"/>
                          <a:ea typeface="Roboto"/>
                          <a:cs typeface="Roboto"/>
                          <a:sym typeface="Roboto"/>
                        </a:rPr>
                        <a:t>ELK</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a:ea typeface="Roboto"/>
                          <a:cs typeface="Roboto"/>
                          <a:sym typeface="Roboto"/>
                        </a:rPr>
                        <a:t>192.168.1.100</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 sz="1200">
                          <a:latin typeface="Roboto"/>
                          <a:ea typeface="Roboto"/>
                          <a:cs typeface="Roboto"/>
                          <a:sym typeface="Roboto"/>
                        </a:rPr>
                        <a:t>This is the machine that collected the data to be analyzed by the blue team.</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793475">
                <a:tc>
                  <a:txBody>
                    <a:bodyPr/>
                    <a:lstStyle/>
                    <a:p>
                      <a:pPr marL="0" lvl="0" indent="0" algn="l" rtl="0">
                        <a:spcBef>
                          <a:spcPts val="0"/>
                        </a:spcBef>
                        <a:spcAft>
                          <a:spcPts val="0"/>
                        </a:spcAft>
                        <a:buNone/>
                      </a:pPr>
                      <a:r>
                        <a:rPr lang="en" sz="1200">
                          <a:latin typeface="Roboto"/>
                          <a:ea typeface="Roboto"/>
                          <a:cs typeface="Roboto"/>
                          <a:sym typeface="Roboto"/>
                        </a:rPr>
                        <a:t>Capstone</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a:ea typeface="Roboto"/>
                          <a:cs typeface="Roboto"/>
                          <a:sym typeface="Roboto"/>
                        </a:rPr>
                        <a:t>192.168.1.105</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 sz="1200">
                          <a:latin typeface="Roboto"/>
                          <a:ea typeface="Roboto"/>
                          <a:cs typeface="Roboto"/>
                          <a:sym typeface="Roboto"/>
                        </a:rPr>
                        <a:t>This was the target machine that was attacked by the red team and monitored by the blue team</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r h="793475">
                <a:tc>
                  <a:txBody>
                    <a:bodyPr/>
                    <a:lstStyle/>
                    <a:p>
                      <a:pPr marL="0" lvl="0" indent="0" algn="l" rtl="0">
                        <a:spcBef>
                          <a:spcPts val="0"/>
                        </a:spcBef>
                        <a:spcAft>
                          <a:spcPts val="0"/>
                        </a:spcAft>
                        <a:buNone/>
                      </a:pPr>
                      <a:r>
                        <a:rPr lang="en" sz="1200">
                          <a:latin typeface="Roboto"/>
                          <a:ea typeface="Roboto"/>
                          <a:cs typeface="Roboto"/>
                          <a:sym typeface="Roboto"/>
                        </a:rPr>
                        <a:t>Kali</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a:ea typeface="Roboto"/>
                          <a:cs typeface="Roboto"/>
                          <a:sym typeface="Roboto"/>
                        </a:rPr>
                        <a:t>192.168.1.90</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 sz="1200">
                          <a:latin typeface="Roboto"/>
                          <a:ea typeface="Roboto"/>
                          <a:cs typeface="Roboto"/>
                          <a:sym typeface="Roboto"/>
                        </a:rPr>
                        <a:t>This was the attacking machine for the red team.</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Vulnerability Assessment</a:t>
            </a:r>
            <a:endParaRPr/>
          </a:p>
        </p:txBody>
      </p:sp>
      <p:sp>
        <p:nvSpPr>
          <p:cNvPr id="1082" name="Google Shape;1082;p6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83" name="Google Shape;1083;p6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084" name="Google Shape;1084;p60"/>
          <p:cNvGraphicFramePr/>
          <p:nvPr/>
        </p:nvGraphicFramePr>
        <p:xfrm>
          <a:off x="467150" y="1247825"/>
          <a:ext cx="3000000" cy="3000000"/>
        </p:xfrm>
        <a:graphic>
          <a:graphicData uri="http://schemas.openxmlformats.org/drawingml/2006/table">
            <a:tbl>
              <a:tblPr>
                <a:noFill/>
                <a:tableStyleId>{A4AC1CCE-82A0-4E2D-B1C1-46EF322B38A5}</a:tableStyleId>
              </a:tblPr>
              <a:tblGrid>
                <a:gridCol w="2787500">
                  <a:extLst>
                    <a:ext uri="{9D8B030D-6E8A-4147-A177-3AD203B41FA5}">
                      <a16:colId xmlns:a16="http://schemas.microsoft.com/office/drawing/2014/main" val="20000"/>
                    </a:ext>
                  </a:extLst>
                </a:gridCol>
                <a:gridCol w="2787500">
                  <a:extLst>
                    <a:ext uri="{9D8B030D-6E8A-4147-A177-3AD203B41FA5}">
                      <a16:colId xmlns:a16="http://schemas.microsoft.com/office/drawing/2014/main" val="20001"/>
                    </a:ext>
                  </a:extLst>
                </a:gridCol>
                <a:gridCol w="2787500">
                  <a:extLst>
                    <a:ext uri="{9D8B030D-6E8A-4147-A177-3AD203B41FA5}">
                      <a16:colId xmlns:a16="http://schemas.microsoft.com/office/drawing/2014/main" val="20002"/>
                    </a:ext>
                  </a:extLst>
                </a:gridCol>
              </a:tblGrid>
              <a:tr h="397450">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767375">
                <a:tc>
                  <a:txBody>
                    <a:bodyPr/>
                    <a:lstStyle/>
                    <a:p>
                      <a:pPr marL="0" lvl="0" indent="0" algn="l" rtl="0">
                        <a:spcBef>
                          <a:spcPts val="0"/>
                        </a:spcBef>
                        <a:spcAft>
                          <a:spcPts val="0"/>
                        </a:spcAft>
                        <a:buNone/>
                      </a:pPr>
                      <a:r>
                        <a:rPr lang="en" sz="1200">
                          <a:latin typeface="Roboto"/>
                          <a:ea typeface="Roboto"/>
                          <a:cs typeface="Roboto"/>
                          <a:sym typeface="Roboto"/>
                        </a:rPr>
                        <a:t>Directory Traversal</a:t>
                      </a:r>
                      <a:endParaRPr sz="12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a:ea typeface="Roboto"/>
                          <a:cs typeface="Roboto"/>
                          <a:sym typeface="Roboto"/>
                        </a:rPr>
                        <a:t>Directory traversal allows a user to input the file path for directories not on the website.</a:t>
                      </a:r>
                      <a:endParaRPr sz="12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 sz="1200">
                          <a:latin typeface="Roboto"/>
                          <a:ea typeface="Roboto"/>
                          <a:cs typeface="Roboto"/>
                          <a:sym typeface="Roboto"/>
                        </a:rPr>
                        <a:t>It allows attacks to get access to web pages that are not supposed to be publicly available.</a:t>
                      </a:r>
                      <a:endParaRPr sz="12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1"/>
                  </a:ext>
                </a:extLst>
              </a:tr>
              <a:tr h="767375">
                <a:tc>
                  <a:txBody>
                    <a:bodyPr/>
                    <a:lstStyle/>
                    <a:p>
                      <a:pPr marL="0" lvl="0" indent="0" algn="l" rtl="0">
                        <a:spcBef>
                          <a:spcPts val="0"/>
                        </a:spcBef>
                        <a:spcAft>
                          <a:spcPts val="0"/>
                        </a:spcAft>
                        <a:buNone/>
                      </a:pPr>
                      <a:r>
                        <a:rPr lang="en" sz="1200">
                          <a:latin typeface="Roboto"/>
                          <a:ea typeface="Roboto"/>
                          <a:cs typeface="Roboto"/>
                          <a:sym typeface="Roboto"/>
                        </a:rPr>
                        <a:t>Open port 22 (SSH)</a:t>
                      </a:r>
                      <a:endParaRPr sz="12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a:ea typeface="Roboto"/>
                          <a:cs typeface="Roboto"/>
                          <a:sym typeface="Roboto"/>
                        </a:rPr>
                        <a:t>Port 22 allows a user to open a secure shell  into that machine, effectively letting them gain access</a:t>
                      </a:r>
                      <a:endParaRPr sz="12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 sz="1200">
                          <a:latin typeface="Roboto"/>
                          <a:ea typeface="Roboto"/>
                          <a:cs typeface="Roboto"/>
                          <a:sym typeface="Roboto"/>
                        </a:rPr>
                        <a:t>If an attacker has the IP address of the machine, they are able to ssh into it and gain access</a:t>
                      </a:r>
                      <a:endParaRPr sz="12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2"/>
                  </a:ext>
                </a:extLst>
              </a:tr>
              <a:tr h="767375">
                <a:tc>
                  <a:txBody>
                    <a:bodyPr/>
                    <a:lstStyle/>
                    <a:p>
                      <a:pPr marL="0" lvl="0" indent="0" algn="l" rtl="0">
                        <a:spcBef>
                          <a:spcPts val="0"/>
                        </a:spcBef>
                        <a:spcAft>
                          <a:spcPts val="0"/>
                        </a:spcAft>
                        <a:buNone/>
                      </a:pPr>
                      <a:r>
                        <a:rPr lang="en" sz="1200">
                          <a:latin typeface="Roboto"/>
                          <a:ea typeface="Roboto"/>
                          <a:cs typeface="Roboto"/>
                          <a:sym typeface="Roboto"/>
                        </a:rPr>
                        <a:t>Weak Hashes</a:t>
                      </a:r>
                      <a:endParaRPr sz="12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a:ea typeface="Roboto"/>
                          <a:cs typeface="Roboto"/>
                          <a:sym typeface="Roboto"/>
                        </a:rPr>
                        <a:t>Hashes are assigned to a username and password and are part of the authentication process for granting access to machine</a:t>
                      </a:r>
                      <a:endParaRPr sz="12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 sz="1200">
                          <a:latin typeface="Roboto"/>
                          <a:ea typeface="Roboto"/>
                          <a:cs typeface="Roboto"/>
                          <a:sym typeface="Roboto"/>
                        </a:rPr>
                        <a:t>Weak hashes allow an attacker to use a brute force method on the hash algorithm and get access to the account password</a:t>
                      </a:r>
                      <a:endParaRPr sz="12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3"/>
                  </a:ext>
                </a:extLst>
              </a:tr>
              <a:tr h="767375">
                <a:tc>
                  <a:txBody>
                    <a:bodyPr/>
                    <a:lstStyle/>
                    <a:p>
                      <a:pPr marL="0" lvl="0" indent="0" algn="l" rtl="0">
                        <a:spcBef>
                          <a:spcPts val="0"/>
                        </a:spcBef>
                        <a:spcAft>
                          <a:spcPts val="0"/>
                        </a:spcAft>
                        <a:buNone/>
                      </a:pPr>
                      <a:r>
                        <a:rPr lang="en" sz="1200">
                          <a:latin typeface="Roboto"/>
                          <a:ea typeface="Roboto"/>
                          <a:cs typeface="Roboto"/>
                          <a:sym typeface="Roboto"/>
                        </a:rPr>
                        <a:t>exploit/multi/hander listener</a:t>
                      </a:r>
                      <a:endParaRPr sz="12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a:ea typeface="Roboto"/>
                          <a:cs typeface="Roboto"/>
                          <a:sym typeface="Roboto"/>
                        </a:rPr>
                        <a:t>This exploit creates a listener on the attacking machine that “listens” for when an uploaded php script is run.</a:t>
                      </a:r>
                      <a:endParaRPr sz="12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 sz="1200">
                          <a:latin typeface="Roboto"/>
                          <a:ea typeface="Roboto"/>
                          <a:cs typeface="Roboto"/>
                          <a:sym typeface="Roboto"/>
                        </a:rPr>
                        <a:t>Once the listener detects the php script is running, it grants an attack access to the whole machine</a:t>
                      </a:r>
                      <a:endParaRPr sz="12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Exploitation: Directory Traversal</a:t>
            </a:r>
            <a:endParaRPr/>
          </a:p>
        </p:txBody>
      </p:sp>
      <p:sp>
        <p:nvSpPr>
          <p:cNvPr id="1090" name="Google Shape;1090;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91" name="Google Shape;1091;p61"/>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1"/>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latin typeface="Roboto"/>
                <a:ea typeface="Roboto"/>
                <a:cs typeface="Roboto"/>
                <a:sym typeface="Roboto"/>
              </a:rPr>
              <a:t>Tools &amp; Processes</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On the company’s index webpage,  we explored some of the files and found the file path to the secret folder was advertised. We simply put the file path in the url and were able to get to the hidden folder.</a:t>
            </a:r>
            <a:endParaRPr sz="1200">
              <a:latin typeface="Roboto"/>
              <a:ea typeface="Roboto"/>
              <a:cs typeface="Roboto"/>
              <a:sym typeface="Roboto"/>
            </a:endParaRPr>
          </a:p>
        </p:txBody>
      </p:sp>
      <p:grpSp>
        <p:nvGrpSpPr>
          <p:cNvPr id="1093" name="Google Shape;1093;p61"/>
          <p:cNvGrpSpPr/>
          <p:nvPr/>
        </p:nvGrpSpPr>
        <p:grpSpPr>
          <a:xfrm>
            <a:off x="457181" y="887903"/>
            <a:ext cx="533372" cy="533480"/>
            <a:chOff x="457200" y="1378813"/>
            <a:chExt cx="695400" cy="695450"/>
          </a:xfrm>
        </p:grpSpPr>
        <p:sp>
          <p:nvSpPr>
            <p:cNvPr id="1094" name="Google Shape;1094;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095" name="Google Shape;1095;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61"/>
          <p:cNvGrpSpPr/>
          <p:nvPr/>
        </p:nvGrpSpPr>
        <p:grpSpPr>
          <a:xfrm>
            <a:off x="3228956" y="887903"/>
            <a:ext cx="533372" cy="533480"/>
            <a:chOff x="457200" y="1378813"/>
            <a:chExt cx="695400" cy="695450"/>
          </a:xfrm>
        </p:grpSpPr>
        <p:sp>
          <p:nvSpPr>
            <p:cNvPr id="1097" name="Google Shape;1097;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098" name="Google Shape;1098;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9" name="Google Shape;1099;p61"/>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1"/>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latin typeface="Roboto"/>
                <a:ea typeface="Roboto"/>
                <a:cs typeface="Roboto"/>
                <a:sym typeface="Roboto"/>
              </a:rPr>
              <a:t>Achievements</a:t>
            </a:r>
            <a:endParaRPr sz="1200" b="1">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It granted us access to the hidden “secret_folder.” Once we got to the page, we were given a username and password prompt explaining that only ashton had access to that folder. We were able to brute force ashton’s password. This will be discussed below.</a:t>
            </a:r>
            <a:endParaRPr sz="1200">
              <a:latin typeface="Roboto"/>
              <a:ea typeface="Roboto"/>
              <a:cs typeface="Roboto"/>
              <a:sym typeface="Roboto"/>
            </a:endParaRPr>
          </a:p>
        </p:txBody>
      </p:sp>
      <p:grpSp>
        <p:nvGrpSpPr>
          <p:cNvPr id="1101" name="Google Shape;1101;p61"/>
          <p:cNvGrpSpPr/>
          <p:nvPr/>
        </p:nvGrpSpPr>
        <p:grpSpPr>
          <a:xfrm>
            <a:off x="6134081" y="888653"/>
            <a:ext cx="533372" cy="533480"/>
            <a:chOff x="457200" y="1378813"/>
            <a:chExt cx="695400" cy="695450"/>
          </a:xfrm>
        </p:grpSpPr>
        <p:sp>
          <p:nvSpPr>
            <p:cNvPr id="1102" name="Google Shape;1102;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03" name="Google Shape;1103;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4" name="Google Shape;1104;p61"/>
          <p:cNvPicPr preferRelativeResize="0"/>
          <p:nvPr/>
        </p:nvPicPr>
        <p:blipFill>
          <a:blip r:embed="rId3">
            <a:alphaModFix/>
          </a:blip>
          <a:stretch>
            <a:fillRect/>
          </a:stretch>
        </p:blipFill>
        <p:spPr>
          <a:xfrm>
            <a:off x="6134074" y="1672425"/>
            <a:ext cx="2859625" cy="1481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09" name="Google Shape;1109;p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Exploitation: Open Port 22 (SSH)</a:t>
            </a:r>
            <a:endParaRPr/>
          </a:p>
        </p:txBody>
      </p:sp>
      <p:sp>
        <p:nvSpPr>
          <p:cNvPr id="1110" name="Google Shape;1110;p6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11" name="Google Shape;1111;p62"/>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2"/>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a:latin typeface="Roboto"/>
                <a:ea typeface="Roboto"/>
                <a:cs typeface="Roboto"/>
                <a:sym typeface="Roboto"/>
              </a:rPr>
              <a:t>Tools &amp; Processes</a:t>
            </a:r>
            <a:endParaRPr sz="1200">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After doing an Nmap scan, we were able to see that port 22 was open. Port 22 can be used to open a secure shell on a machine. We used our virtual machine to ssh into the target machine using the command:</a:t>
            </a:r>
            <a:endParaRPr sz="1200">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ssh vagrant@192.168.1.105 -p 22</a:t>
            </a:r>
            <a:endParaRPr sz="1200">
              <a:latin typeface="Roboto"/>
              <a:ea typeface="Roboto"/>
              <a:cs typeface="Roboto"/>
              <a:sym typeface="Roboto"/>
            </a:endParaRPr>
          </a:p>
        </p:txBody>
      </p:sp>
      <p:grpSp>
        <p:nvGrpSpPr>
          <p:cNvPr id="1113" name="Google Shape;1113;p62"/>
          <p:cNvGrpSpPr/>
          <p:nvPr/>
        </p:nvGrpSpPr>
        <p:grpSpPr>
          <a:xfrm>
            <a:off x="457181" y="887903"/>
            <a:ext cx="533372" cy="533480"/>
            <a:chOff x="457200" y="1378813"/>
            <a:chExt cx="695400" cy="695450"/>
          </a:xfrm>
        </p:grpSpPr>
        <p:sp>
          <p:nvSpPr>
            <p:cNvPr id="1114" name="Google Shape;1114;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15" name="Google Shape;1115;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1116;p62"/>
          <p:cNvGrpSpPr/>
          <p:nvPr/>
        </p:nvGrpSpPr>
        <p:grpSpPr>
          <a:xfrm>
            <a:off x="3228956" y="887903"/>
            <a:ext cx="533372" cy="533480"/>
            <a:chOff x="457200" y="1378813"/>
            <a:chExt cx="695400" cy="695450"/>
          </a:xfrm>
        </p:grpSpPr>
        <p:sp>
          <p:nvSpPr>
            <p:cNvPr id="1117" name="Google Shape;1117;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18" name="Google Shape;1118;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9" name="Google Shape;1119;p62"/>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2"/>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a:latin typeface="Roboto"/>
                <a:ea typeface="Roboto"/>
                <a:cs typeface="Roboto"/>
                <a:sym typeface="Roboto"/>
              </a:rPr>
              <a:t>Achievements</a:t>
            </a:r>
            <a:endParaRPr sz="1200" b="1">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This granted us secure shell access to the target machine. This was our first method for gaining full root access to the target machine.</a:t>
            </a:r>
            <a:endParaRPr sz="1200">
              <a:latin typeface="Roboto"/>
              <a:ea typeface="Roboto"/>
              <a:cs typeface="Roboto"/>
              <a:sym typeface="Roboto"/>
            </a:endParaRPr>
          </a:p>
        </p:txBody>
      </p:sp>
      <p:grpSp>
        <p:nvGrpSpPr>
          <p:cNvPr id="1121" name="Google Shape;1121;p62"/>
          <p:cNvGrpSpPr/>
          <p:nvPr/>
        </p:nvGrpSpPr>
        <p:grpSpPr>
          <a:xfrm>
            <a:off x="6134081" y="888653"/>
            <a:ext cx="533372" cy="533480"/>
            <a:chOff x="457200" y="1378813"/>
            <a:chExt cx="695400" cy="695450"/>
          </a:xfrm>
        </p:grpSpPr>
        <p:sp>
          <p:nvSpPr>
            <p:cNvPr id="1122" name="Google Shape;1122;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23" name="Google Shape;1123;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4" name="Google Shape;1124;p62"/>
          <p:cNvPicPr preferRelativeResize="0"/>
          <p:nvPr/>
        </p:nvPicPr>
        <p:blipFill>
          <a:blip r:embed="rId3">
            <a:alphaModFix/>
          </a:blip>
          <a:stretch>
            <a:fillRect/>
          </a:stretch>
        </p:blipFill>
        <p:spPr>
          <a:xfrm>
            <a:off x="6184174" y="3849475"/>
            <a:ext cx="2439625" cy="226800"/>
          </a:xfrm>
          <a:prstGeom prst="rect">
            <a:avLst/>
          </a:prstGeom>
          <a:noFill/>
          <a:ln>
            <a:noFill/>
          </a:ln>
        </p:spPr>
      </p:pic>
      <p:pic>
        <p:nvPicPr>
          <p:cNvPr id="1125" name="Google Shape;1125;p62"/>
          <p:cNvPicPr preferRelativeResize="0"/>
          <p:nvPr/>
        </p:nvPicPr>
        <p:blipFill>
          <a:blip r:embed="rId4">
            <a:alphaModFix/>
          </a:blip>
          <a:stretch>
            <a:fillRect/>
          </a:stretch>
        </p:blipFill>
        <p:spPr>
          <a:xfrm>
            <a:off x="6076950" y="1574532"/>
            <a:ext cx="2654071" cy="1816368"/>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2150</Words>
  <Application>Microsoft Macintosh PowerPoint</Application>
  <PresentationFormat>On-screen Show (16:9)</PresentationFormat>
  <Paragraphs>218</Paragraphs>
  <Slides>23</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Roboto</vt:lpstr>
      <vt:lpstr>Roboto Black</vt:lpstr>
      <vt:lpstr>Roboto Light</vt:lpstr>
      <vt:lpstr>Roboto Thin</vt:lpstr>
      <vt:lpstr>Arial</vt:lpstr>
      <vt:lpstr>Roboto Medium</vt:lpstr>
      <vt:lpstr>Simple Light</vt:lpstr>
      <vt:lpstr>Capstone Engagement Assessment, Analysis,  and Hardening of a Vulnerable System</vt:lpstr>
      <vt:lpstr>Table of Contents </vt:lpstr>
      <vt:lpstr>Network Topology </vt:lpstr>
      <vt:lpstr>Network Topology</vt:lpstr>
      <vt:lpstr>Red Team Security Assessment </vt:lpstr>
      <vt:lpstr>Recon: Describing the Target</vt:lpstr>
      <vt:lpstr>Vulnerability Assessment</vt:lpstr>
      <vt:lpstr>Exploitation: Directory Traversal</vt:lpstr>
      <vt:lpstr>Exploitation: Open Port 22 (SSH)</vt:lpstr>
      <vt:lpstr>Exploitation: Weak Hashes</vt:lpstr>
      <vt:lpstr>Exploitation: exploit/multi/handler Listener </vt:lpstr>
      <vt:lpstr>Blue Team Log Analysis and  Attack Characterization</vt:lpstr>
      <vt:lpstr>Analysis: Identifying the Port Scan</vt:lpstr>
      <vt:lpstr>Analysis: Finding the Request for the Hidden Directory</vt:lpstr>
      <vt:lpstr>Analysis: Uncovering the Brute Force Attack</vt:lpstr>
      <vt:lpstr>Analysis: Finding the WebDAV Connection</vt:lpstr>
      <vt:lpstr>Blue Team Proposed Alarms and  Mitigation Strategies</vt:lpstr>
      <vt:lpstr>Mitigation: Blocking the Port Scan</vt:lpstr>
      <vt:lpstr>Mitigation: Finding the Request for the Hidden Directory</vt:lpstr>
      <vt:lpstr>Mitigation: Preventing Brute Force Attacks</vt:lpstr>
      <vt:lpstr>Mitigation: Detecting the WebDAV Connection</vt:lpstr>
      <vt:lpstr>Mitigation: Identifying Reverse Shell Uploads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Engagement Assessment, Analysis,  and Hardening of a Vulnerable System</dc:title>
  <cp:lastModifiedBy>Matthew Kuczynski</cp:lastModifiedBy>
  <cp:revision>1</cp:revision>
  <dcterms:modified xsi:type="dcterms:W3CDTF">2021-07-08T17:42:04Z</dcterms:modified>
</cp:coreProperties>
</file>